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17" r:id="rId7"/>
    <p:sldId id="309" r:id="rId8"/>
    <p:sldId id="287" r:id="rId9"/>
    <p:sldId id="270" r:id="rId10"/>
    <p:sldId id="271" r:id="rId11"/>
    <p:sldId id="272" r:id="rId12"/>
    <p:sldId id="273" r:id="rId13"/>
    <p:sldId id="276" r:id="rId14"/>
    <p:sldId id="275" r:id="rId15"/>
    <p:sldId id="277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291" r:id="rId26"/>
    <p:sldId id="292" r:id="rId27"/>
    <p:sldId id="279" r:id="rId28"/>
    <p:sldId id="293" r:id="rId29"/>
    <p:sldId id="294" r:id="rId30"/>
    <p:sldId id="295" r:id="rId31"/>
    <p:sldId id="296" r:id="rId32"/>
    <p:sldId id="297" r:id="rId33"/>
    <p:sldId id="298" r:id="rId34"/>
    <p:sldId id="304" r:id="rId35"/>
    <p:sldId id="305" r:id="rId36"/>
    <p:sldId id="306" r:id="rId37"/>
    <p:sldId id="307" r:id="rId38"/>
    <p:sldId id="308" r:id="rId39"/>
    <p:sldId id="299" r:id="rId40"/>
    <p:sldId id="300" r:id="rId41"/>
    <p:sldId id="301" r:id="rId42"/>
    <p:sldId id="302" r:id="rId43"/>
    <p:sldId id="303" r:id="rId44"/>
    <p:sldId id="263" r:id="rId45"/>
    <p:sldId id="264" r:id="rId46"/>
    <p:sldId id="265" r:id="rId47"/>
    <p:sldId id="266" r:id="rId48"/>
    <p:sldId id="269" r:id="rId49"/>
    <p:sldId id="310" r:id="rId50"/>
    <p:sldId id="311" r:id="rId51"/>
    <p:sldId id="312" r:id="rId52"/>
    <p:sldId id="313" r:id="rId53"/>
    <p:sldId id="314" r:id="rId54"/>
    <p:sldId id="267" r:id="rId55"/>
    <p:sldId id="318" r:id="rId56"/>
    <p:sldId id="262" r:id="rId57"/>
    <p:sldId id="268" r:id="rId58"/>
    <p:sldId id="322" r:id="rId59"/>
    <p:sldId id="319" r:id="rId60"/>
    <p:sldId id="320" r:id="rId61"/>
    <p:sldId id="321" r:id="rId62"/>
    <p:sldId id="323" r:id="rId63"/>
    <p:sldId id="315" r:id="rId64"/>
    <p:sldId id="316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FC7EC2D-7018-434B-8C37-46EBA5B3F396}">
          <p14:sldIdLst>
            <p14:sldId id="256"/>
            <p14:sldId id="257"/>
          </p14:sldIdLst>
        </p14:section>
        <p14:section name="IO系统" id="{9B2F090E-831C-4E29-9523-87DEDD5CA78C}">
          <p14:sldIdLst>
            <p14:sldId id="258"/>
            <p14:sldId id="259"/>
            <p14:sldId id="260"/>
            <p14:sldId id="317"/>
            <p14:sldId id="309"/>
            <p14:sldId id="287"/>
            <p14:sldId id="270"/>
          </p14:sldIdLst>
        </p14:section>
        <p14:section name="IO设备和设备控制器" id="{ABF75544-E8C4-4A87-BD16-A815B459B80C}">
          <p14:sldIdLst>
            <p14:sldId id="271"/>
            <p14:sldId id="272"/>
            <p14:sldId id="273"/>
            <p14:sldId id="276"/>
            <p14:sldId id="275"/>
          </p14:sldIdLst>
        </p14:section>
        <p14:section name="中断处理程序" id="{0E18F1F5-D378-4C93-A818-9CFFCB0FB713}">
          <p14:sldIdLst>
            <p14:sldId id="277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</p14:sldIdLst>
        </p14:section>
        <p14:section name="设备驱动程序" id="{D43AE6E6-9486-4D66-BBBB-FC830D92090E}">
          <p14:sldIdLst>
            <p14:sldId id="291"/>
            <p14:sldId id="292"/>
            <p14:sldId id="279"/>
            <p14:sldId id="293"/>
            <p14:sldId id="294"/>
            <p14:sldId id="295"/>
            <p14:sldId id="296"/>
            <p14:sldId id="297"/>
          </p14:sldIdLst>
        </p14:section>
        <p14:section name="设备独立性软件" id="{FF2161D6-BF61-4E1C-AF2B-D1F899C15A0C}">
          <p14:sldIdLst>
            <p14:sldId id="298"/>
            <p14:sldId id="304"/>
            <p14:sldId id="305"/>
            <p14:sldId id="306"/>
            <p14:sldId id="307"/>
            <p14:sldId id="308"/>
          </p14:sldIdLst>
        </p14:section>
        <p14:section name="用户层IO软件" id="{D7F46A69-1FB4-492F-8921-D95E6B8D404D}">
          <p14:sldIdLst>
            <p14:sldId id="299"/>
            <p14:sldId id="300"/>
            <p14:sldId id="301"/>
            <p14:sldId id="302"/>
            <p14:sldId id="303"/>
          </p14:sldIdLst>
        </p14:section>
        <p14:section name="缓冲区管理" id="{3BB87ED7-A190-4630-9B9E-243C3CBF086C}">
          <p14:sldIdLst>
            <p14:sldId id="263"/>
            <p14:sldId id="264"/>
            <p14:sldId id="265"/>
            <p14:sldId id="266"/>
            <p14:sldId id="269"/>
            <p14:sldId id="310"/>
            <p14:sldId id="311"/>
            <p14:sldId id="312"/>
            <p14:sldId id="313"/>
            <p14:sldId id="314"/>
            <p14:sldId id="267"/>
            <p14:sldId id="318"/>
            <p14:sldId id="262"/>
            <p14:sldId id="268"/>
            <p14:sldId id="322"/>
            <p14:sldId id="319"/>
            <p14:sldId id="320"/>
            <p14:sldId id="321"/>
            <p14:sldId id="323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晚风吹行舟" initials="晚风吹行舟" lastIdx="1" clrIdx="0">
    <p:extLst>
      <p:ext uri="{19B8F6BF-5375-455C-9EA6-DF929625EA0E}">
        <p15:presenceInfo xmlns:p15="http://schemas.microsoft.com/office/powerpoint/2012/main" userId="晚风吹行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104" autoAdjust="0"/>
  </p:normalViewPr>
  <p:slideViewPr>
    <p:cSldViewPr snapToGrid="0">
      <p:cViewPr varScale="1">
        <p:scale>
          <a:sx n="65" d="100"/>
          <a:sy n="65" d="100"/>
        </p:scale>
        <p:origin x="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8BC3A-AFDC-61D3-9C23-8ED678EC9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46B4B8-FAA3-36D3-D37C-6024A6954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7654D8-9AAA-4F9E-9746-8124F1CC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B1C89E-36BB-26FC-84FC-1C524DBA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6FFA5-54BD-0F90-E846-4566AD0F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048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0AF2F-0BC1-7678-A593-F619F783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4BAA45-8061-E024-D08B-461D259CA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B20061-DC8B-2DBD-4DF2-0BC90175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9151B2-4547-D3DE-A4B3-CAEC08E4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90D142-F0BB-94EF-A0CE-38D8B630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27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533757-7445-3B0B-82BA-074B04B2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156CF5-9AE9-063A-E7AE-B99E78530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57B006-0325-8988-1180-2C781FD1C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D6E94-B5E0-F0CA-869F-628178C8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C216-C228-F237-DF39-29D1D44E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3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0BA62-561B-E268-3D74-A0A479F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E9DBE-1E32-B45C-5974-0007B5A1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6F475-3D1F-8DD4-96FF-01995E15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F19359-FE0F-2949-491B-C4D31C20F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764384-4E6D-B218-C1FA-9CC237F8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05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3BFBD-A570-C175-DC05-173FE75A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7D0712-2122-5B9F-5796-32868590B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D1D879-DB2E-3D93-5F22-1859804F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2E488B-C297-2AE7-0F06-65D97656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7BBA0-FD29-85F2-7E41-88654147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30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68D31-083A-A0C0-B3A4-AA8E02B1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0F3AB-FE0A-84FC-50E4-B7267C637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7144C0-5470-626A-A038-27A67152B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B0519C-9A2B-529A-E9C8-95007F4B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0229A7-F4E6-C9E6-9C21-0D98C8B6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ECD86E-037C-3A18-44CA-D3C7C64B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168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EA09D-9453-7C5E-095C-543EE15A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2CB69-98D8-F31D-7C48-3CC058ADC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68ADD4-BA1B-6B0F-160B-891EA7863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23C64D-8FCA-8ABE-A2CD-1C6CF7517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37D63A-E4D3-05EF-C33C-EF95E1FF0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DE06F7-144B-EFCF-0DDB-BC696A2C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DB949B-CFF3-1941-3034-3B08FA66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790DF0-4FEF-9FA1-CEA2-D10AA890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875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9DECF-B332-70E6-4A0E-4FF1B042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8AACEB-0ADF-E8B8-7B62-C696E95A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8EBD50-15A5-0F18-1B33-D89A5196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A61DAC-9745-8432-C675-EB811FC5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46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1E1DFB-369F-9BF4-AE37-281B3C28A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1A0DE0-2BEB-14B5-A505-E4CEEC8B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47D449-5C9E-1AC4-997E-802EA8AE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6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E9084-5C93-54F4-768E-2C9DACB6A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F520E-86AD-521F-E6D3-9340CD80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A0310-A0AF-55B8-8600-63EF0E705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59B510-3BCA-CB1F-BAD8-2FB8B054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439A02-4C97-76FE-9981-E6C6DD24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431699-D337-714C-926C-E2B37B45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0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EB537-6D6E-360E-7244-0D84142E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AFCF60-63B1-F289-01DB-6EF328680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04A5F3-1FEE-B596-5C41-29EA7220D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F93E55-5A03-788D-B65F-89C5BEF5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82E05F-B757-78C2-CA1E-EE925BEC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26769C-CB8D-A5DD-6303-D2BBF905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2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E76B9F-C59A-09EA-7C90-3DEE58EC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5254D4-341B-87CE-C48D-CDCA98BFF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C613F-2E97-80D3-8041-61FD1156E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95F6-E728-49A5-A0FE-1A09091F589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3B5A4-4BF2-C973-A9F8-0B9808D30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7E61B6-00F2-2246-C7A1-C1866028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87117-FECC-4845-B295-CC1A21AC0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52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39D53-1B87-14C9-BDC3-7973D64A6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IO</a:t>
            </a:r>
            <a:r>
              <a:rPr lang="zh-CN" altLang="en-US" dirty="0"/>
              <a:t>管理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DD20D4-439F-09CB-396C-7EED88CE7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30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5F599-6CC2-628F-C81D-EFCD4975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5" y="0"/>
            <a:ext cx="10515600" cy="852616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IO</a:t>
            </a:r>
            <a:r>
              <a:rPr lang="zh-CN" altLang="en-US" dirty="0">
                <a:solidFill>
                  <a:srgbClr val="FF0000"/>
                </a:solidFill>
              </a:rPr>
              <a:t>设备和设备控制器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EE6AA56-AD11-2B22-598E-6F9F6B8FC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86"/>
          <a:stretch/>
        </p:blipFill>
        <p:spPr>
          <a:xfrm>
            <a:off x="0" y="753761"/>
            <a:ext cx="12110069" cy="2137719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7B3EF0-0414-B67E-6499-F01365E2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8" y="2854924"/>
            <a:ext cx="8527676" cy="40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9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E5921-7618-68EC-524A-BFBC586B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9" y="130346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什么是设备控制器？主要功能是什么？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64761A-1E4C-C5A2-E1DE-3931BDE5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0" y="1252855"/>
            <a:ext cx="3889790" cy="5265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03BA24-686D-9180-FE3A-D704203E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21" y="1268098"/>
            <a:ext cx="4724320" cy="5236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2A38B1-50BE-64D4-249B-6A3B15F54F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61"/>
          <a:stretch/>
        </p:blipFill>
        <p:spPr>
          <a:xfrm>
            <a:off x="0" y="1799895"/>
            <a:ext cx="12045297" cy="12645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B15CFE5-AA67-1A6B-FD36-0150B2BEB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62" y="3113482"/>
            <a:ext cx="11587019" cy="3744518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174D844-2465-FE2A-B9A7-7376E5640A92}"/>
              </a:ext>
            </a:extLst>
          </p:cNvPr>
          <p:cNvCxnSpPr>
            <a:cxnSpLocks/>
          </p:cNvCxnSpPr>
          <p:nvPr/>
        </p:nvCxnSpPr>
        <p:spPr>
          <a:xfrm>
            <a:off x="798990" y="1713390"/>
            <a:ext cx="53709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B288E00-9D0B-C493-8E4E-D30D300050EF}"/>
              </a:ext>
            </a:extLst>
          </p:cNvPr>
          <p:cNvCxnSpPr>
            <a:cxnSpLocks/>
          </p:cNvCxnSpPr>
          <p:nvPr/>
        </p:nvCxnSpPr>
        <p:spPr>
          <a:xfrm>
            <a:off x="4351538" y="2212019"/>
            <a:ext cx="75001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E131960-ABF2-AC3A-28B7-00B983C2E7B8}"/>
              </a:ext>
            </a:extLst>
          </p:cNvPr>
          <p:cNvCxnSpPr>
            <a:cxnSpLocks/>
          </p:cNvCxnSpPr>
          <p:nvPr/>
        </p:nvCxnSpPr>
        <p:spPr>
          <a:xfrm>
            <a:off x="0" y="2657382"/>
            <a:ext cx="16778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8790838-8C5F-6CCE-5309-80736950C0B1}"/>
              </a:ext>
            </a:extLst>
          </p:cNvPr>
          <p:cNvCxnSpPr>
            <a:cxnSpLocks/>
          </p:cNvCxnSpPr>
          <p:nvPr/>
        </p:nvCxnSpPr>
        <p:spPr>
          <a:xfrm>
            <a:off x="1031289" y="3955001"/>
            <a:ext cx="25286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89AF771-2AAB-CC99-6BFA-711FFEEDE38C}"/>
              </a:ext>
            </a:extLst>
          </p:cNvPr>
          <p:cNvCxnSpPr>
            <a:cxnSpLocks/>
          </p:cNvCxnSpPr>
          <p:nvPr/>
        </p:nvCxnSpPr>
        <p:spPr>
          <a:xfrm>
            <a:off x="1032768" y="5625483"/>
            <a:ext cx="17903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63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DE71DA-1D7C-CAF4-6262-B15255BAA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408582" cy="6858000"/>
          </a:xfr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4BC6254-9721-D554-8CBA-B0822EC4B1DB}"/>
              </a:ext>
            </a:extLst>
          </p:cNvPr>
          <p:cNvCxnSpPr>
            <a:cxnSpLocks/>
          </p:cNvCxnSpPr>
          <p:nvPr/>
        </p:nvCxnSpPr>
        <p:spPr>
          <a:xfrm>
            <a:off x="722050" y="449802"/>
            <a:ext cx="36280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A7BC5C-71EB-4E21-87AF-CA2B1E304F8F}"/>
              </a:ext>
            </a:extLst>
          </p:cNvPr>
          <p:cNvCxnSpPr>
            <a:cxnSpLocks/>
          </p:cNvCxnSpPr>
          <p:nvPr/>
        </p:nvCxnSpPr>
        <p:spPr>
          <a:xfrm>
            <a:off x="688019" y="2280081"/>
            <a:ext cx="1939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2F851E-F9B8-FF6A-8956-031024EC6DFD}"/>
              </a:ext>
            </a:extLst>
          </p:cNvPr>
          <p:cNvCxnSpPr>
            <a:cxnSpLocks/>
          </p:cNvCxnSpPr>
          <p:nvPr/>
        </p:nvCxnSpPr>
        <p:spPr>
          <a:xfrm>
            <a:off x="689499" y="4083727"/>
            <a:ext cx="21158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B8C4027-F8AF-5798-E16A-856BE5D7D03D}"/>
              </a:ext>
            </a:extLst>
          </p:cNvPr>
          <p:cNvCxnSpPr>
            <a:cxnSpLocks/>
          </p:cNvCxnSpPr>
          <p:nvPr/>
        </p:nvCxnSpPr>
        <p:spPr>
          <a:xfrm>
            <a:off x="770877" y="5878496"/>
            <a:ext cx="18480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8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565B95-1866-E960-BDEF-F63A9EA01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223" y="1145731"/>
            <a:ext cx="10772586" cy="5032647"/>
          </a:xfrm>
        </p:spPr>
      </p:pic>
    </p:spTree>
    <p:extLst>
      <p:ext uri="{BB962C8B-B14F-4D97-AF65-F5344CB8AC3E}">
        <p14:creationId xmlns:p14="http://schemas.microsoft.com/office/powerpoint/2010/main" val="275394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F5EE1-5EA2-BABB-F246-DC4DC45B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0"/>
            <a:ext cx="10515600" cy="1087395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设备控制器的组成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DD1CDB-9417-E3E5-C178-CE46ABAA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741"/>
            <a:ext cx="10879133" cy="5804259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74D3925-C430-816B-6C8D-C021A70E97E6}"/>
              </a:ext>
            </a:extLst>
          </p:cNvPr>
          <p:cNvCxnSpPr>
            <a:cxnSpLocks/>
          </p:cNvCxnSpPr>
          <p:nvPr/>
        </p:nvCxnSpPr>
        <p:spPr>
          <a:xfrm>
            <a:off x="674703" y="2512381"/>
            <a:ext cx="95196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1A417D9-A3CD-DD93-D95E-3BDA587CD821}"/>
              </a:ext>
            </a:extLst>
          </p:cNvPr>
          <p:cNvCxnSpPr>
            <a:cxnSpLocks/>
          </p:cNvCxnSpPr>
          <p:nvPr/>
        </p:nvCxnSpPr>
        <p:spPr>
          <a:xfrm>
            <a:off x="631794" y="4520214"/>
            <a:ext cx="37108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21C86E1-0499-8D0C-A9F7-7BF9B6AC4905}"/>
              </a:ext>
            </a:extLst>
          </p:cNvPr>
          <p:cNvCxnSpPr>
            <a:cxnSpLocks/>
          </p:cNvCxnSpPr>
          <p:nvPr/>
        </p:nvCxnSpPr>
        <p:spPr>
          <a:xfrm>
            <a:off x="571130" y="5666913"/>
            <a:ext cx="5669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5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D15B0E-FDF8-D3B3-6A5C-510A0314A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9764"/>
            <a:ext cx="12192000" cy="334794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F58754-685F-6750-A811-080966B332D8}"/>
              </a:ext>
            </a:extLst>
          </p:cNvPr>
          <p:cNvSpPr txBox="1"/>
          <p:nvPr/>
        </p:nvSpPr>
        <p:spPr>
          <a:xfrm>
            <a:off x="4448432" y="37070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中断处理程序</a:t>
            </a:r>
          </a:p>
        </p:txBody>
      </p:sp>
    </p:spTree>
    <p:extLst>
      <p:ext uri="{BB962C8B-B14F-4D97-AF65-F5344CB8AC3E}">
        <p14:creationId xmlns:p14="http://schemas.microsoft.com/office/powerpoint/2010/main" val="425598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FAF038-B7C2-9598-641C-66FC92D30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6188"/>
            <a:ext cx="12202058" cy="6060471"/>
          </a:xfrm>
        </p:spPr>
      </p:pic>
    </p:spTree>
    <p:extLst>
      <p:ext uri="{BB962C8B-B14F-4D97-AF65-F5344CB8AC3E}">
        <p14:creationId xmlns:p14="http://schemas.microsoft.com/office/powerpoint/2010/main" val="66046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301FC-EC5F-61BC-B461-A77C1E7C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中断向量表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94D4B7-C44B-7D81-5B75-6B07A6608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21293"/>
            <a:ext cx="12192001" cy="4922808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7D88501-5168-FECE-8453-5921F663CFB1}"/>
              </a:ext>
            </a:extLst>
          </p:cNvPr>
          <p:cNvCxnSpPr>
            <a:cxnSpLocks/>
          </p:cNvCxnSpPr>
          <p:nvPr/>
        </p:nvCxnSpPr>
        <p:spPr>
          <a:xfrm>
            <a:off x="766119" y="2533135"/>
            <a:ext cx="112817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C155B9-BA10-1D4D-ABCD-A58552890DFB}"/>
              </a:ext>
            </a:extLst>
          </p:cNvPr>
          <p:cNvCxnSpPr>
            <a:cxnSpLocks/>
          </p:cNvCxnSpPr>
          <p:nvPr/>
        </p:nvCxnSpPr>
        <p:spPr>
          <a:xfrm>
            <a:off x="251254" y="2982097"/>
            <a:ext cx="117965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B1EFA61-FFD1-AF16-9157-1477F89D14C6}"/>
              </a:ext>
            </a:extLst>
          </p:cNvPr>
          <p:cNvCxnSpPr>
            <a:cxnSpLocks/>
          </p:cNvCxnSpPr>
          <p:nvPr/>
        </p:nvCxnSpPr>
        <p:spPr>
          <a:xfrm>
            <a:off x="168875" y="3393989"/>
            <a:ext cx="44896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532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2C12A2F-E177-CF0D-693C-A57DB8980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06" y="160463"/>
            <a:ext cx="11598726" cy="63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2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612FB7-7DCC-6753-A96F-CA42A5916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458"/>
            <a:ext cx="12143563" cy="185143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C7D3D3-0018-06B2-93C1-2AB1034C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3369"/>
            <a:ext cx="12209443" cy="27950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728D55-1A99-47D1-08E6-3E2A63C7EF97}"/>
              </a:ext>
            </a:extLst>
          </p:cNvPr>
          <p:cNvSpPr txBox="1"/>
          <p:nvPr/>
        </p:nvSpPr>
        <p:spPr>
          <a:xfrm>
            <a:off x="518985" y="345990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</a:rPr>
              <a:t>对多中断源的处理方式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C52F8D3-556C-1202-7D39-B8FA3D77FA6D}"/>
              </a:ext>
            </a:extLst>
          </p:cNvPr>
          <p:cNvCxnSpPr/>
          <p:nvPr/>
        </p:nvCxnSpPr>
        <p:spPr>
          <a:xfrm>
            <a:off x="691978" y="4497859"/>
            <a:ext cx="113435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6EC9E4-ADE3-78EA-29E1-CF2DCDF3D00B}"/>
              </a:ext>
            </a:extLst>
          </p:cNvPr>
          <p:cNvCxnSpPr>
            <a:cxnSpLocks/>
          </p:cNvCxnSpPr>
          <p:nvPr/>
        </p:nvCxnSpPr>
        <p:spPr>
          <a:xfrm>
            <a:off x="0" y="4934464"/>
            <a:ext cx="120354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5313A9F-B4EF-94AD-0C3A-7FC2435F7185}"/>
              </a:ext>
            </a:extLst>
          </p:cNvPr>
          <p:cNvCxnSpPr>
            <a:cxnSpLocks/>
          </p:cNvCxnSpPr>
          <p:nvPr/>
        </p:nvCxnSpPr>
        <p:spPr>
          <a:xfrm>
            <a:off x="0" y="5358713"/>
            <a:ext cx="29656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1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66DB27-D118-B5C6-1838-A4142D4C1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7688"/>
            <a:ext cx="11973697" cy="13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13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C6D37A-F0C0-AB1F-38D7-8A8093E5F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3690"/>
            <a:ext cx="12173543" cy="3560732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8416948-8DF3-3AC9-DEDB-3FEEC358E6D8}"/>
              </a:ext>
            </a:extLst>
          </p:cNvPr>
          <p:cNvCxnSpPr/>
          <p:nvPr/>
        </p:nvCxnSpPr>
        <p:spPr>
          <a:xfrm>
            <a:off x="654908" y="2520778"/>
            <a:ext cx="110592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D5F604-4F39-B5C1-D276-F640C7D736B8}"/>
              </a:ext>
            </a:extLst>
          </p:cNvPr>
          <p:cNvCxnSpPr>
            <a:cxnSpLocks/>
          </p:cNvCxnSpPr>
          <p:nvPr/>
        </p:nvCxnSpPr>
        <p:spPr>
          <a:xfrm>
            <a:off x="609600" y="2994454"/>
            <a:ext cx="92758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88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CA627F-24B9-E9CE-CB5C-42819B321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64325"/>
            <a:ext cx="12067354" cy="6171253"/>
          </a:xfrm>
        </p:spPr>
      </p:pic>
    </p:spTree>
    <p:extLst>
      <p:ext uri="{BB962C8B-B14F-4D97-AF65-F5344CB8AC3E}">
        <p14:creationId xmlns:p14="http://schemas.microsoft.com/office/powerpoint/2010/main" val="365101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DDFD8-D459-78EC-2A6A-243B3982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中断处理程序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1202EA-EFC5-D5A9-C50C-C39525FC4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2250"/>
            <a:ext cx="12162912" cy="3160258"/>
          </a:xfrm>
          <a:ln>
            <a:noFill/>
          </a:ln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97CC3F5-D18C-0058-9B3B-C1CD43D5F0D7}"/>
              </a:ext>
            </a:extLst>
          </p:cNvPr>
          <p:cNvCxnSpPr/>
          <p:nvPr/>
        </p:nvCxnSpPr>
        <p:spPr>
          <a:xfrm>
            <a:off x="654908" y="2075935"/>
            <a:ext cx="48067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26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47C02D-DA10-2E83-83FE-AFD729D54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512" y="0"/>
            <a:ext cx="12218512" cy="359780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E99B17-0479-5CDC-BDCE-67B06693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0" y="3059600"/>
            <a:ext cx="7178793" cy="379839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F509637-8AD2-ACC8-B2A5-12C39DFF72D6}"/>
              </a:ext>
            </a:extLst>
          </p:cNvPr>
          <p:cNvCxnSpPr/>
          <p:nvPr/>
        </p:nvCxnSpPr>
        <p:spPr>
          <a:xfrm>
            <a:off x="580768" y="395416"/>
            <a:ext cx="48067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9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FF05B2-F137-7AC4-4460-BE328C6C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946"/>
            <a:ext cx="12152773" cy="570672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00437EA-AB5A-2D32-E542-AFB598DE5ACA}"/>
              </a:ext>
            </a:extLst>
          </p:cNvPr>
          <p:cNvCxnSpPr>
            <a:cxnSpLocks/>
          </p:cNvCxnSpPr>
          <p:nvPr/>
        </p:nvCxnSpPr>
        <p:spPr>
          <a:xfrm>
            <a:off x="741406" y="815545"/>
            <a:ext cx="41271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387EB25-D77F-06C1-F1B3-821D4E3F94A6}"/>
              </a:ext>
            </a:extLst>
          </p:cNvPr>
          <p:cNvCxnSpPr>
            <a:cxnSpLocks/>
          </p:cNvCxnSpPr>
          <p:nvPr/>
        </p:nvCxnSpPr>
        <p:spPr>
          <a:xfrm>
            <a:off x="745525" y="2586680"/>
            <a:ext cx="19111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91D2940-0089-061E-905C-A813F7F6233B}"/>
              </a:ext>
            </a:extLst>
          </p:cNvPr>
          <p:cNvCxnSpPr>
            <a:cxnSpLocks/>
          </p:cNvCxnSpPr>
          <p:nvPr/>
        </p:nvCxnSpPr>
        <p:spPr>
          <a:xfrm>
            <a:off x="774358" y="5667631"/>
            <a:ext cx="44649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96C5-9460-B640-29A4-6F3CCB0E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454" y="216844"/>
            <a:ext cx="6724135" cy="1325563"/>
          </a:xfrm>
        </p:spPr>
        <p:txBody>
          <a:bodyPr/>
          <a:lstStyle/>
          <a:p>
            <a:r>
              <a:rPr lang="zh-CN" altLang="en-US" b="1" dirty="0"/>
              <a:t>设备驱动程序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5051AC-9504-1265-062F-4C64418D6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0442"/>
            <a:ext cx="12057983" cy="3134618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F1873F1-EBB5-C5E0-4E26-B41E1D9ACE9B}"/>
              </a:ext>
            </a:extLst>
          </p:cNvPr>
          <p:cNvCxnSpPr/>
          <p:nvPr/>
        </p:nvCxnSpPr>
        <p:spPr>
          <a:xfrm>
            <a:off x="1287262" y="3568823"/>
            <a:ext cx="106265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EEFA8DA-3A73-78C2-37FD-1CFD7179E381}"/>
              </a:ext>
            </a:extLst>
          </p:cNvPr>
          <p:cNvCxnSpPr>
            <a:cxnSpLocks/>
          </p:cNvCxnSpPr>
          <p:nvPr/>
        </p:nvCxnSpPr>
        <p:spPr>
          <a:xfrm>
            <a:off x="0" y="4049697"/>
            <a:ext cx="75460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68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88AF32-0903-7919-CDF9-1D979D5D4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6602"/>
            <a:ext cx="12215491" cy="147659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840B02-0D53-0D56-9A0F-803A3E3D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9085"/>
            <a:ext cx="12225641" cy="3145088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2FE0DB-1AED-946B-B9C5-F4239F6A30EA}"/>
              </a:ext>
            </a:extLst>
          </p:cNvPr>
          <p:cNvCxnSpPr>
            <a:cxnSpLocks/>
          </p:cNvCxnSpPr>
          <p:nvPr/>
        </p:nvCxnSpPr>
        <p:spPr>
          <a:xfrm>
            <a:off x="123568" y="2693773"/>
            <a:ext cx="68209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9C427A-217E-F7A4-C1F8-15D1315825FB}"/>
              </a:ext>
            </a:extLst>
          </p:cNvPr>
          <p:cNvCxnSpPr>
            <a:cxnSpLocks/>
          </p:cNvCxnSpPr>
          <p:nvPr/>
        </p:nvCxnSpPr>
        <p:spPr>
          <a:xfrm>
            <a:off x="696098" y="3599935"/>
            <a:ext cx="78671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684D5C-AE2F-5865-949B-E1500C9EF9EB}"/>
              </a:ext>
            </a:extLst>
          </p:cNvPr>
          <p:cNvCxnSpPr>
            <a:cxnSpLocks/>
          </p:cNvCxnSpPr>
          <p:nvPr/>
        </p:nvCxnSpPr>
        <p:spPr>
          <a:xfrm>
            <a:off x="601363" y="4518454"/>
            <a:ext cx="115906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5690FBD-1430-1073-0EC6-06EDAE210C48}"/>
              </a:ext>
            </a:extLst>
          </p:cNvPr>
          <p:cNvCxnSpPr>
            <a:cxnSpLocks/>
          </p:cNvCxnSpPr>
          <p:nvPr/>
        </p:nvCxnSpPr>
        <p:spPr>
          <a:xfrm>
            <a:off x="0" y="4955059"/>
            <a:ext cx="73399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3EA9FB-F9CE-F3E2-BB77-3F5D2B24B2E1}"/>
              </a:ext>
            </a:extLst>
          </p:cNvPr>
          <p:cNvCxnSpPr>
            <a:cxnSpLocks/>
          </p:cNvCxnSpPr>
          <p:nvPr/>
        </p:nvCxnSpPr>
        <p:spPr>
          <a:xfrm>
            <a:off x="646670" y="5428734"/>
            <a:ext cx="114382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631F869-5B2F-0192-6091-579184AD513F}"/>
              </a:ext>
            </a:extLst>
          </p:cNvPr>
          <p:cNvCxnSpPr>
            <a:cxnSpLocks/>
          </p:cNvCxnSpPr>
          <p:nvPr/>
        </p:nvCxnSpPr>
        <p:spPr>
          <a:xfrm>
            <a:off x="0" y="5852982"/>
            <a:ext cx="24095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1A9AEAE-8AD3-DF2F-63F3-65DF870B1086}"/>
              </a:ext>
            </a:extLst>
          </p:cNvPr>
          <p:cNvSpPr txBox="1"/>
          <p:nvPr/>
        </p:nvSpPr>
        <p:spPr>
          <a:xfrm>
            <a:off x="417251" y="301841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设备驱动程序的功能</a:t>
            </a:r>
          </a:p>
        </p:txBody>
      </p:sp>
    </p:spTree>
    <p:extLst>
      <p:ext uri="{BB962C8B-B14F-4D97-AF65-F5344CB8AC3E}">
        <p14:creationId xmlns:p14="http://schemas.microsoft.com/office/powerpoint/2010/main" val="2165918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A6AF1-72C1-E6BB-F7DC-02A9BA75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6119"/>
          </a:xfrm>
        </p:spPr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IO</a:t>
            </a:r>
            <a:r>
              <a:rPr lang="zh-CN" altLang="en-US" dirty="0">
                <a:solidFill>
                  <a:srgbClr val="00B050"/>
                </a:solidFill>
              </a:rPr>
              <a:t>设备的控制方式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C94067-0087-9C79-079C-C6907F82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62"/>
            <a:ext cx="12192000" cy="2589654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D6AF278-507D-41A7-0755-57FE2AEB89A9}"/>
              </a:ext>
            </a:extLst>
          </p:cNvPr>
          <p:cNvCxnSpPr/>
          <p:nvPr/>
        </p:nvCxnSpPr>
        <p:spPr>
          <a:xfrm>
            <a:off x="2780270" y="2594919"/>
            <a:ext cx="92922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3223A6E-FCCB-BE1D-18CB-1120481FB8BC}"/>
              </a:ext>
            </a:extLst>
          </p:cNvPr>
          <p:cNvCxnSpPr>
            <a:cxnSpLocks/>
          </p:cNvCxnSpPr>
          <p:nvPr/>
        </p:nvCxnSpPr>
        <p:spPr>
          <a:xfrm>
            <a:off x="0" y="3019168"/>
            <a:ext cx="57829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55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CFC06A-47CB-70A3-D412-5FF012E2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93178" cy="68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62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48BD8F-410C-A9EE-56A3-0D83486AF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2014"/>
            <a:ext cx="12174103" cy="19551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795F63-7F82-22CF-5593-6530BC016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135"/>
            <a:ext cx="11948984" cy="4834321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75EA47E-C591-7C98-CF59-3AB372DEAB40}"/>
              </a:ext>
            </a:extLst>
          </p:cNvPr>
          <p:cNvCxnSpPr/>
          <p:nvPr/>
        </p:nvCxnSpPr>
        <p:spPr>
          <a:xfrm>
            <a:off x="3880022" y="2508422"/>
            <a:ext cx="8056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C18F746-9BFA-8C5B-2C40-D23D26329B9E}"/>
              </a:ext>
            </a:extLst>
          </p:cNvPr>
          <p:cNvCxnSpPr>
            <a:cxnSpLocks/>
          </p:cNvCxnSpPr>
          <p:nvPr/>
        </p:nvCxnSpPr>
        <p:spPr>
          <a:xfrm>
            <a:off x="0" y="2907957"/>
            <a:ext cx="119119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516B1C1-1968-16AE-452D-8607CE579524}"/>
              </a:ext>
            </a:extLst>
          </p:cNvPr>
          <p:cNvCxnSpPr>
            <a:cxnSpLocks/>
          </p:cNvCxnSpPr>
          <p:nvPr/>
        </p:nvCxnSpPr>
        <p:spPr>
          <a:xfrm>
            <a:off x="0" y="3344562"/>
            <a:ext cx="119736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4DD8027-B993-E14D-2769-2E087D724585}"/>
              </a:ext>
            </a:extLst>
          </p:cNvPr>
          <p:cNvCxnSpPr>
            <a:cxnSpLocks/>
          </p:cNvCxnSpPr>
          <p:nvPr/>
        </p:nvCxnSpPr>
        <p:spPr>
          <a:xfrm>
            <a:off x="0" y="3731740"/>
            <a:ext cx="29161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1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6C3F-E838-4BBF-70C7-9EFEB266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IO</a:t>
            </a:r>
            <a:r>
              <a:rPr lang="zh-CN" altLang="en-US" dirty="0">
                <a:solidFill>
                  <a:srgbClr val="00B050"/>
                </a:solidFill>
              </a:rPr>
              <a:t>系统的层次结构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7D716-D842-4130-C6E8-A85AB4B3B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9641"/>
            <a:ext cx="12192000" cy="3139200"/>
          </a:xfrm>
        </p:spPr>
      </p:pic>
    </p:spTree>
    <p:extLst>
      <p:ext uri="{BB962C8B-B14F-4D97-AF65-F5344CB8AC3E}">
        <p14:creationId xmlns:p14="http://schemas.microsoft.com/office/powerpoint/2010/main" val="3610538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1C6FF2-AAB1-47AB-2D7F-E0542FF49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342605" cy="6853067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41199FC-B9B4-6CA4-E845-2341EBB0C352}"/>
              </a:ext>
            </a:extLst>
          </p:cNvPr>
          <p:cNvCxnSpPr/>
          <p:nvPr/>
        </p:nvCxnSpPr>
        <p:spPr>
          <a:xfrm>
            <a:off x="6240162" y="1198605"/>
            <a:ext cx="38676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F4EBC22-FBB0-8568-0032-9A4F57B88B15}"/>
              </a:ext>
            </a:extLst>
          </p:cNvPr>
          <p:cNvCxnSpPr>
            <a:cxnSpLocks/>
          </p:cNvCxnSpPr>
          <p:nvPr/>
        </p:nvCxnSpPr>
        <p:spPr>
          <a:xfrm>
            <a:off x="90616" y="1523999"/>
            <a:ext cx="32086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77577F-DC5E-6AA5-7818-9B148B263807}"/>
              </a:ext>
            </a:extLst>
          </p:cNvPr>
          <p:cNvCxnSpPr>
            <a:cxnSpLocks/>
          </p:cNvCxnSpPr>
          <p:nvPr/>
        </p:nvCxnSpPr>
        <p:spPr>
          <a:xfrm>
            <a:off x="539578" y="1923534"/>
            <a:ext cx="24631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621712B-5B51-636A-3907-760C56147CB6}"/>
              </a:ext>
            </a:extLst>
          </p:cNvPr>
          <p:cNvCxnSpPr>
            <a:cxnSpLocks/>
          </p:cNvCxnSpPr>
          <p:nvPr/>
        </p:nvCxnSpPr>
        <p:spPr>
          <a:xfrm>
            <a:off x="543697" y="2298355"/>
            <a:ext cx="60918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A56507-4FE7-2B8D-879F-4AB8F493B4E4}"/>
              </a:ext>
            </a:extLst>
          </p:cNvPr>
          <p:cNvCxnSpPr>
            <a:cxnSpLocks/>
          </p:cNvCxnSpPr>
          <p:nvPr/>
        </p:nvCxnSpPr>
        <p:spPr>
          <a:xfrm>
            <a:off x="572529" y="2660820"/>
            <a:ext cx="96712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830D01D-F884-1842-0C9B-9974A8DD3888}"/>
              </a:ext>
            </a:extLst>
          </p:cNvPr>
          <p:cNvCxnSpPr>
            <a:cxnSpLocks/>
          </p:cNvCxnSpPr>
          <p:nvPr/>
        </p:nvCxnSpPr>
        <p:spPr>
          <a:xfrm>
            <a:off x="663145" y="2998572"/>
            <a:ext cx="27720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63B8107-22D3-90FD-5472-D07ECE56371A}"/>
              </a:ext>
            </a:extLst>
          </p:cNvPr>
          <p:cNvSpPr/>
          <p:nvPr/>
        </p:nvSpPr>
        <p:spPr>
          <a:xfrm>
            <a:off x="4536489" y="1935332"/>
            <a:ext cx="514905" cy="355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868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C5FF7A1-62CB-BC07-82C1-F0BC9E452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97728"/>
            <a:ext cx="12142559" cy="218723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61C465-8E79-E107-4C4B-A362D5A7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9605"/>
            <a:ext cx="12124581" cy="1281741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E411BD0-A235-14B9-6B88-9451A75DACE8}"/>
              </a:ext>
            </a:extLst>
          </p:cNvPr>
          <p:cNvCxnSpPr>
            <a:cxnSpLocks/>
          </p:cNvCxnSpPr>
          <p:nvPr/>
        </p:nvCxnSpPr>
        <p:spPr>
          <a:xfrm>
            <a:off x="2743200" y="2618913"/>
            <a:ext cx="91617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8936AA9-357F-6581-0532-DDF255FA1755}"/>
              </a:ext>
            </a:extLst>
          </p:cNvPr>
          <p:cNvCxnSpPr>
            <a:cxnSpLocks/>
          </p:cNvCxnSpPr>
          <p:nvPr/>
        </p:nvCxnSpPr>
        <p:spPr>
          <a:xfrm>
            <a:off x="63623" y="3055398"/>
            <a:ext cx="118235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69BA552-CCAF-1756-A95E-030CB789F5D3}"/>
              </a:ext>
            </a:extLst>
          </p:cNvPr>
          <p:cNvCxnSpPr>
            <a:cxnSpLocks/>
          </p:cNvCxnSpPr>
          <p:nvPr/>
        </p:nvCxnSpPr>
        <p:spPr>
          <a:xfrm>
            <a:off x="109491" y="3491884"/>
            <a:ext cx="118235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CA5A67B-3F95-3DEC-7BDC-7148F1CB99EC}"/>
              </a:ext>
            </a:extLst>
          </p:cNvPr>
          <p:cNvCxnSpPr>
            <a:cxnSpLocks/>
          </p:cNvCxnSpPr>
          <p:nvPr/>
        </p:nvCxnSpPr>
        <p:spPr>
          <a:xfrm>
            <a:off x="110970" y="3928369"/>
            <a:ext cx="118235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9A39CDA-ABE8-762E-9155-D208B137ACE8}"/>
              </a:ext>
            </a:extLst>
          </p:cNvPr>
          <p:cNvCxnSpPr>
            <a:cxnSpLocks/>
          </p:cNvCxnSpPr>
          <p:nvPr/>
        </p:nvCxnSpPr>
        <p:spPr>
          <a:xfrm>
            <a:off x="97654" y="4347100"/>
            <a:ext cx="3480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09EADB5-A2C3-5929-9B72-DDE41F8E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29" y="0"/>
            <a:ext cx="9741939" cy="1819922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C6C2C0E-2DF1-2A14-2971-ED45146E32F7}"/>
              </a:ext>
            </a:extLst>
          </p:cNvPr>
          <p:cNvCxnSpPr>
            <a:cxnSpLocks/>
          </p:cNvCxnSpPr>
          <p:nvPr/>
        </p:nvCxnSpPr>
        <p:spPr>
          <a:xfrm>
            <a:off x="671743" y="5080986"/>
            <a:ext cx="11520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F6A6C68-4783-384C-C0FF-3F8B28151423}"/>
              </a:ext>
            </a:extLst>
          </p:cNvPr>
          <p:cNvCxnSpPr>
            <a:cxnSpLocks/>
          </p:cNvCxnSpPr>
          <p:nvPr/>
        </p:nvCxnSpPr>
        <p:spPr>
          <a:xfrm>
            <a:off x="122807" y="5526349"/>
            <a:ext cx="119952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EA57866-E518-9CD7-6E9F-D500BA845067}"/>
              </a:ext>
            </a:extLst>
          </p:cNvPr>
          <p:cNvCxnSpPr>
            <a:cxnSpLocks/>
          </p:cNvCxnSpPr>
          <p:nvPr/>
        </p:nvCxnSpPr>
        <p:spPr>
          <a:xfrm flipV="1">
            <a:off x="0" y="5939161"/>
            <a:ext cx="10449017" cy="103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21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7F06EE-8241-87DC-A0E2-7A99674A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" y="580767"/>
            <a:ext cx="12189290" cy="5622324"/>
          </a:xfr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0F1338E-E180-9150-AAB7-DB20492DFE41}"/>
              </a:ext>
            </a:extLst>
          </p:cNvPr>
          <p:cNvCxnSpPr/>
          <p:nvPr/>
        </p:nvCxnSpPr>
        <p:spPr>
          <a:xfrm flipV="1">
            <a:off x="665825" y="1367161"/>
            <a:ext cx="11256886" cy="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56699E1-80AC-28A7-22C7-5261B16372CB}"/>
              </a:ext>
            </a:extLst>
          </p:cNvPr>
          <p:cNvCxnSpPr>
            <a:cxnSpLocks/>
          </p:cNvCxnSpPr>
          <p:nvPr/>
        </p:nvCxnSpPr>
        <p:spPr>
          <a:xfrm flipV="1">
            <a:off x="0" y="1819922"/>
            <a:ext cx="11904955" cy="725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C76247C-173D-17C8-9EE2-A32CBA4E9011}"/>
              </a:ext>
            </a:extLst>
          </p:cNvPr>
          <p:cNvCxnSpPr>
            <a:cxnSpLocks/>
          </p:cNvCxnSpPr>
          <p:nvPr/>
        </p:nvCxnSpPr>
        <p:spPr>
          <a:xfrm>
            <a:off x="81379" y="2311153"/>
            <a:ext cx="46415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126A675-A824-B9ED-CC19-076340DD8203}"/>
              </a:ext>
            </a:extLst>
          </p:cNvPr>
          <p:cNvCxnSpPr>
            <a:cxnSpLocks/>
          </p:cNvCxnSpPr>
          <p:nvPr/>
        </p:nvCxnSpPr>
        <p:spPr>
          <a:xfrm>
            <a:off x="656948" y="5308847"/>
            <a:ext cx="112213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C5CDCE5-B92F-C4AF-8300-58B8D9C831D5}"/>
              </a:ext>
            </a:extLst>
          </p:cNvPr>
          <p:cNvCxnSpPr>
            <a:cxnSpLocks/>
          </p:cNvCxnSpPr>
          <p:nvPr/>
        </p:nvCxnSpPr>
        <p:spPr>
          <a:xfrm>
            <a:off x="116889" y="5718699"/>
            <a:ext cx="118146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4A378C2-8A52-F313-5391-09E307544310}"/>
              </a:ext>
            </a:extLst>
          </p:cNvPr>
          <p:cNvCxnSpPr>
            <a:cxnSpLocks/>
          </p:cNvCxnSpPr>
          <p:nvPr/>
        </p:nvCxnSpPr>
        <p:spPr>
          <a:xfrm>
            <a:off x="91736" y="6199573"/>
            <a:ext cx="74720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D82600D-C28D-D0BD-C8C0-F7C152D85C51}"/>
              </a:ext>
            </a:extLst>
          </p:cNvPr>
          <p:cNvCxnSpPr>
            <a:cxnSpLocks/>
          </p:cNvCxnSpPr>
          <p:nvPr/>
        </p:nvCxnSpPr>
        <p:spPr>
          <a:xfrm>
            <a:off x="643631" y="4452152"/>
            <a:ext cx="1127020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D83BF57-03AF-F47B-6172-EEE56D51F884}"/>
              </a:ext>
            </a:extLst>
          </p:cNvPr>
          <p:cNvCxnSpPr>
            <a:cxnSpLocks/>
          </p:cNvCxnSpPr>
          <p:nvPr/>
        </p:nvCxnSpPr>
        <p:spPr>
          <a:xfrm>
            <a:off x="85818" y="4862004"/>
            <a:ext cx="78774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2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1E792-EEC2-FABC-6F39-60962409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0"/>
            <a:ext cx="10515600" cy="1173892"/>
          </a:xfrm>
        </p:spPr>
        <p:txBody>
          <a:bodyPr/>
          <a:lstStyle/>
          <a:p>
            <a:r>
              <a:rPr lang="zh-CN" altLang="en-US" dirty="0"/>
              <a:t>设备独立性软件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3BFFD2F-D253-C52C-A284-97C7552E7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0855"/>
            <a:ext cx="11874843" cy="5793684"/>
          </a:xfr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797953F-8CA7-C8BC-923C-8CEC782B9D81}"/>
              </a:ext>
            </a:extLst>
          </p:cNvPr>
          <p:cNvCxnSpPr/>
          <p:nvPr/>
        </p:nvCxnSpPr>
        <p:spPr>
          <a:xfrm>
            <a:off x="753762" y="3892378"/>
            <a:ext cx="109851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67B37B9-B2B0-2B27-2D7A-943CF1C6A728}"/>
              </a:ext>
            </a:extLst>
          </p:cNvPr>
          <p:cNvCxnSpPr>
            <a:cxnSpLocks/>
          </p:cNvCxnSpPr>
          <p:nvPr/>
        </p:nvCxnSpPr>
        <p:spPr>
          <a:xfrm>
            <a:off x="115330" y="4328984"/>
            <a:ext cx="92881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36AAE06-6266-E9E0-8D0E-70B6D5FEDC60}"/>
              </a:ext>
            </a:extLst>
          </p:cNvPr>
          <p:cNvSpPr txBox="1"/>
          <p:nvPr/>
        </p:nvSpPr>
        <p:spPr>
          <a:xfrm>
            <a:off x="5103340" y="9885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使用逻辑设备名的好处</a:t>
            </a:r>
          </a:p>
        </p:txBody>
      </p:sp>
    </p:spTree>
    <p:extLst>
      <p:ext uri="{BB962C8B-B14F-4D97-AF65-F5344CB8AC3E}">
        <p14:creationId xmlns:p14="http://schemas.microsoft.com/office/powerpoint/2010/main" val="2481717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9C283D-9BEC-438D-D2D6-4BA259D3B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276" y="1855378"/>
            <a:ext cx="12215276" cy="2111142"/>
          </a:xfrm>
        </p:spPr>
      </p:pic>
    </p:spTree>
    <p:extLst>
      <p:ext uri="{BB962C8B-B14F-4D97-AF65-F5344CB8AC3E}">
        <p14:creationId xmlns:p14="http://schemas.microsoft.com/office/powerpoint/2010/main" val="2312572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9160C1-162C-208E-B10A-2C097DB94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96558"/>
            <a:ext cx="12097639" cy="258575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F800E7-84AC-E36D-DBB4-3B0D6885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9" y="3670163"/>
            <a:ext cx="11700769" cy="10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14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AF2611-2330-B8C9-A226-942867078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9038" cy="6289590"/>
          </a:xfrm>
        </p:spPr>
      </p:pic>
    </p:spTree>
    <p:extLst>
      <p:ext uri="{BB962C8B-B14F-4D97-AF65-F5344CB8AC3E}">
        <p14:creationId xmlns:p14="http://schemas.microsoft.com/office/powerpoint/2010/main" val="213536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0891B9-18E3-F6DA-7CBF-EF623FBA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26168" cy="39269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4E6611-02C1-2D21-1F2B-A2AD5FC6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9885"/>
            <a:ext cx="12192000" cy="269025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CFE5D2-3428-47E3-BA9D-73B9ACF3A19E}"/>
              </a:ext>
            </a:extLst>
          </p:cNvPr>
          <p:cNvCxnSpPr/>
          <p:nvPr/>
        </p:nvCxnSpPr>
        <p:spPr>
          <a:xfrm>
            <a:off x="639192" y="1012054"/>
            <a:ext cx="11168109" cy="710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9FC1FDF-F3A2-5003-25AF-93A57D890F94}"/>
              </a:ext>
            </a:extLst>
          </p:cNvPr>
          <p:cNvCxnSpPr>
            <a:cxnSpLocks/>
          </p:cNvCxnSpPr>
          <p:nvPr/>
        </p:nvCxnSpPr>
        <p:spPr>
          <a:xfrm>
            <a:off x="685060" y="1519561"/>
            <a:ext cx="99503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769032D-4CA0-E90E-B823-A73425B6C15F}"/>
              </a:ext>
            </a:extLst>
          </p:cNvPr>
          <p:cNvCxnSpPr>
            <a:cxnSpLocks/>
          </p:cNvCxnSpPr>
          <p:nvPr/>
        </p:nvCxnSpPr>
        <p:spPr>
          <a:xfrm>
            <a:off x="633273" y="1964924"/>
            <a:ext cx="111562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8DEAC4D-799D-9215-9A17-9F9C898B6AD7}"/>
              </a:ext>
            </a:extLst>
          </p:cNvPr>
          <p:cNvCxnSpPr>
            <a:cxnSpLocks/>
          </p:cNvCxnSpPr>
          <p:nvPr/>
        </p:nvCxnSpPr>
        <p:spPr>
          <a:xfrm>
            <a:off x="616997" y="2445798"/>
            <a:ext cx="111562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BD72419-5456-FEC6-727A-F21F0E2FC4A1}"/>
              </a:ext>
            </a:extLst>
          </p:cNvPr>
          <p:cNvCxnSpPr>
            <a:cxnSpLocks/>
          </p:cNvCxnSpPr>
          <p:nvPr/>
        </p:nvCxnSpPr>
        <p:spPr>
          <a:xfrm>
            <a:off x="574089" y="2837895"/>
            <a:ext cx="106384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E808E6F-B9D0-8506-C42C-48C3D8AA6699}"/>
              </a:ext>
            </a:extLst>
          </p:cNvPr>
          <p:cNvCxnSpPr>
            <a:cxnSpLocks/>
          </p:cNvCxnSpPr>
          <p:nvPr/>
        </p:nvCxnSpPr>
        <p:spPr>
          <a:xfrm>
            <a:off x="7146524" y="3327647"/>
            <a:ext cx="45364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4FEF2D4-4942-D988-0E78-5DE9740D1E08}"/>
              </a:ext>
            </a:extLst>
          </p:cNvPr>
          <p:cNvCxnSpPr>
            <a:cxnSpLocks/>
          </p:cNvCxnSpPr>
          <p:nvPr/>
        </p:nvCxnSpPr>
        <p:spPr>
          <a:xfrm>
            <a:off x="658427" y="3710866"/>
            <a:ext cx="10997954" cy="976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2946995-AF44-6B02-51B7-3BCDA2FC922D}"/>
              </a:ext>
            </a:extLst>
          </p:cNvPr>
          <p:cNvCxnSpPr>
            <a:cxnSpLocks/>
          </p:cNvCxnSpPr>
          <p:nvPr/>
        </p:nvCxnSpPr>
        <p:spPr>
          <a:xfrm flipV="1">
            <a:off x="1103790" y="4332303"/>
            <a:ext cx="5430175" cy="636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99A81A0-CDD0-3BA0-37EA-2520909E7238}"/>
              </a:ext>
            </a:extLst>
          </p:cNvPr>
          <p:cNvCxnSpPr>
            <a:cxnSpLocks/>
          </p:cNvCxnSpPr>
          <p:nvPr/>
        </p:nvCxnSpPr>
        <p:spPr>
          <a:xfrm flipV="1">
            <a:off x="730928" y="5220070"/>
            <a:ext cx="10330649" cy="813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36FACDA-FC65-F398-E3E2-B4702E2D932D}"/>
              </a:ext>
            </a:extLst>
          </p:cNvPr>
          <p:cNvCxnSpPr>
            <a:cxnSpLocks/>
          </p:cNvCxnSpPr>
          <p:nvPr/>
        </p:nvCxnSpPr>
        <p:spPr>
          <a:xfrm>
            <a:off x="790113" y="5672831"/>
            <a:ext cx="18376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3BA785B-8891-BA5F-93F6-5EEE83995CA7}"/>
              </a:ext>
            </a:extLst>
          </p:cNvPr>
          <p:cNvCxnSpPr>
            <a:cxnSpLocks/>
          </p:cNvCxnSpPr>
          <p:nvPr/>
        </p:nvCxnSpPr>
        <p:spPr>
          <a:xfrm>
            <a:off x="9925235" y="5709821"/>
            <a:ext cx="20773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A0B3DF4-0CB7-DBBB-89D3-E052D8CFF779}"/>
              </a:ext>
            </a:extLst>
          </p:cNvPr>
          <p:cNvCxnSpPr>
            <a:cxnSpLocks/>
          </p:cNvCxnSpPr>
          <p:nvPr/>
        </p:nvCxnSpPr>
        <p:spPr>
          <a:xfrm>
            <a:off x="241177" y="6119674"/>
            <a:ext cx="76954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744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3DC31C-C908-1A1D-A601-5919703B7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1027"/>
            <a:ext cx="11952305" cy="3638682"/>
          </a:xfrm>
        </p:spPr>
      </p:pic>
    </p:spTree>
    <p:extLst>
      <p:ext uri="{BB962C8B-B14F-4D97-AF65-F5344CB8AC3E}">
        <p14:creationId xmlns:p14="http://schemas.microsoft.com/office/powerpoint/2010/main" val="1773431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F582F1-7BCA-2A64-7A24-0E56CD27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33731"/>
            <a:ext cx="12113344" cy="5446940"/>
          </a:xfrm>
        </p:spPr>
      </p:pic>
    </p:spTree>
    <p:extLst>
      <p:ext uri="{BB962C8B-B14F-4D97-AF65-F5344CB8AC3E}">
        <p14:creationId xmlns:p14="http://schemas.microsoft.com/office/powerpoint/2010/main" val="60109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F3CAB7F-2812-FD4A-40DD-73D785145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778"/>
            <a:ext cx="10132541" cy="6768222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ED52EE4-AD19-27DA-788A-C91F46CD5771}"/>
              </a:ext>
            </a:extLst>
          </p:cNvPr>
          <p:cNvSpPr/>
          <p:nvPr/>
        </p:nvSpPr>
        <p:spPr>
          <a:xfrm>
            <a:off x="2112885" y="4208017"/>
            <a:ext cx="5885896" cy="22460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694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E099E0-5F52-97A9-0857-6ED77CFA4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64" y="0"/>
            <a:ext cx="11391353" cy="6589327"/>
          </a:xfrm>
        </p:spPr>
      </p:pic>
    </p:spTree>
    <p:extLst>
      <p:ext uri="{BB962C8B-B14F-4D97-AF65-F5344CB8AC3E}">
        <p14:creationId xmlns:p14="http://schemas.microsoft.com/office/powerpoint/2010/main" val="2388050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26723C2-9FFC-75D9-D7C9-3CBEB89BF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08" y="0"/>
            <a:ext cx="9662984" cy="4641089"/>
          </a:xfrm>
        </p:spPr>
      </p:pic>
    </p:spTree>
    <p:extLst>
      <p:ext uri="{BB962C8B-B14F-4D97-AF65-F5344CB8AC3E}">
        <p14:creationId xmlns:p14="http://schemas.microsoft.com/office/powerpoint/2010/main" val="2094497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253AE4-C0D8-3178-1F6D-E9D9D9CCF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89" y="0"/>
            <a:ext cx="11658599" cy="6858000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088531-5A1C-851F-2EAF-8BE83BFEADF9}"/>
              </a:ext>
            </a:extLst>
          </p:cNvPr>
          <p:cNvCxnSpPr>
            <a:cxnSpLocks/>
          </p:cNvCxnSpPr>
          <p:nvPr/>
        </p:nvCxnSpPr>
        <p:spPr>
          <a:xfrm>
            <a:off x="763480" y="470517"/>
            <a:ext cx="83183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FFEA159-99A8-CCFE-D8A5-B5A455183624}"/>
              </a:ext>
            </a:extLst>
          </p:cNvPr>
          <p:cNvCxnSpPr>
            <a:cxnSpLocks/>
          </p:cNvCxnSpPr>
          <p:nvPr/>
        </p:nvCxnSpPr>
        <p:spPr>
          <a:xfrm>
            <a:off x="835981" y="2620392"/>
            <a:ext cx="109269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2253E8B-F331-9940-9B65-E87163CCE7B9}"/>
              </a:ext>
            </a:extLst>
          </p:cNvPr>
          <p:cNvCxnSpPr>
            <a:cxnSpLocks/>
          </p:cNvCxnSpPr>
          <p:nvPr/>
        </p:nvCxnSpPr>
        <p:spPr>
          <a:xfrm>
            <a:off x="739806" y="3900256"/>
            <a:ext cx="109787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89AB95A-C55E-E5BC-CA82-1C6FFC2708C5}"/>
              </a:ext>
            </a:extLst>
          </p:cNvPr>
          <p:cNvCxnSpPr>
            <a:cxnSpLocks/>
          </p:cNvCxnSpPr>
          <p:nvPr/>
        </p:nvCxnSpPr>
        <p:spPr>
          <a:xfrm>
            <a:off x="187911" y="3082031"/>
            <a:ext cx="33631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B8EAFFA-E61C-C3A8-9A1E-AA7BCAD9DF71}"/>
              </a:ext>
            </a:extLst>
          </p:cNvPr>
          <p:cNvCxnSpPr>
            <a:cxnSpLocks/>
          </p:cNvCxnSpPr>
          <p:nvPr/>
        </p:nvCxnSpPr>
        <p:spPr>
          <a:xfrm>
            <a:off x="872972" y="6057531"/>
            <a:ext cx="74454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13766D4-F3AF-B80C-4139-623063CAE3C0}"/>
              </a:ext>
            </a:extLst>
          </p:cNvPr>
          <p:cNvCxnSpPr>
            <a:cxnSpLocks/>
          </p:cNvCxnSpPr>
          <p:nvPr/>
        </p:nvCxnSpPr>
        <p:spPr>
          <a:xfrm>
            <a:off x="279648" y="4345620"/>
            <a:ext cx="97003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93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579E1-2843-986F-156F-25870BA8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SPOOLing</a:t>
            </a:r>
            <a:r>
              <a:rPr lang="zh-CN" altLang="en-US" dirty="0">
                <a:solidFill>
                  <a:srgbClr val="FF0000"/>
                </a:solidFill>
              </a:rPr>
              <a:t>技术的特点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6318EF-3EA0-880D-C825-A5E229706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1105"/>
            <a:ext cx="12104830" cy="4365490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F39468-424F-8B15-8B60-519003216ACB}"/>
              </a:ext>
            </a:extLst>
          </p:cNvPr>
          <p:cNvCxnSpPr/>
          <p:nvPr/>
        </p:nvCxnSpPr>
        <p:spPr>
          <a:xfrm>
            <a:off x="941033" y="2645546"/>
            <a:ext cx="2894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FB1C98-AD2D-D380-4A7B-EABBD74B237E}"/>
              </a:ext>
            </a:extLst>
          </p:cNvPr>
          <p:cNvCxnSpPr>
            <a:cxnSpLocks/>
          </p:cNvCxnSpPr>
          <p:nvPr/>
        </p:nvCxnSpPr>
        <p:spPr>
          <a:xfrm>
            <a:off x="995778" y="3996431"/>
            <a:ext cx="41355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97EE56A-FF97-310D-18D3-46661662B945}"/>
              </a:ext>
            </a:extLst>
          </p:cNvPr>
          <p:cNvCxnSpPr>
            <a:cxnSpLocks/>
          </p:cNvCxnSpPr>
          <p:nvPr/>
        </p:nvCxnSpPr>
        <p:spPr>
          <a:xfrm>
            <a:off x="855215" y="5285173"/>
            <a:ext cx="41355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28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4CB91-B467-B52B-53E0-237BDC5A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192130"/>
            <a:ext cx="10515600" cy="1325563"/>
          </a:xfrm>
        </p:spPr>
        <p:txBody>
          <a:bodyPr/>
          <a:lstStyle/>
          <a:p>
            <a:r>
              <a:rPr lang="zh-CN" altLang="en-US" dirty="0"/>
              <a:t>缓冲区管理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388B77-0EAD-60DB-4BBC-8B4F19836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27789"/>
            <a:ext cx="12192000" cy="47078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D72B00-562D-12ED-C503-4118C5084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38257"/>
            <a:ext cx="12201857" cy="23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2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B4F2B-A348-5A12-46A2-B4712213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为什么要引入缓冲 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D50262-0E7D-B6C8-D344-9B9F122D2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836784"/>
            <a:ext cx="12183969" cy="4230384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6F96A5-EE3E-F99C-6435-53C512C0858D}"/>
              </a:ext>
            </a:extLst>
          </p:cNvPr>
          <p:cNvCxnSpPr/>
          <p:nvPr/>
        </p:nvCxnSpPr>
        <p:spPr>
          <a:xfrm>
            <a:off x="766119" y="3361038"/>
            <a:ext cx="61289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842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CE2657-3D48-FBEA-176B-D27C53384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4337"/>
            <a:ext cx="10577385" cy="6853663"/>
          </a:xfr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CB4E966-EB68-5422-5CA1-B53A39AF90B0}"/>
              </a:ext>
            </a:extLst>
          </p:cNvPr>
          <p:cNvCxnSpPr>
            <a:cxnSpLocks/>
          </p:cNvCxnSpPr>
          <p:nvPr/>
        </p:nvCxnSpPr>
        <p:spPr>
          <a:xfrm>
            <a:off x="605482" y="345989"/>
            <a:ext cx="73522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19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CD2CDC-4F1C-4BB5-7B81-AC6D02AD1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4736"/>
            <a:ext cx="12173106" cy="181910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02EEF2-1A6C-4B61-0197-980F727B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2146"/>
            <a:ext cx="12192000" cy="3185615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B7E7A1E-3792-E915-B7F2-01F691AA27A4}"/>
              </a:ext>
            </a:extLst>
          </p:cNvPr>
          <p:cNvCxnSpPr>
            <a:cxnSpLocks/>
          </p:cNvCxnSpPr>
          <p:nvPr/>
        </p:nvCxnSpPr>
        <p:spPr>
          <a:xfrm>
            <a:off x="864974" y="1482811"/>
            <a:ext cx="41395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1148080-07B8-BAE8-792E-790AFFE90572}"/>
              </a:ext>
            </a:extLst>
          </p:cNvPr>
          <p:cNvCxnSpPr>
            <a:cxnSpLocks/>
          </p:cNvCxnSpPr>
          <p:nvPr/>
        </p:nvCxnSpPr>
        <p:spPr>
          <a:xfrm>
            <a:off x="733168" y="4155989"/>
            <a:ext cx="52969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45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D676CF-82FB-D5F4-C9AC-4F033A22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937"/>
            <a:ext cx="12287828" cy="3878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B23612-2CD3-7EAC-9C45-9E7B0A298C71}"/>
              </a:ext>
            </a:extLst>
          </p:cNvPr>
          <p:cNvSpPr txBox="1"/>
          <p:nvPr/>
        </p:nvSpPr>
        <p:spPr>
          <a:xfrm>
            <a:off x="407773" y="49427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00B050"/>
                </a:solidFill>
              </a:rPr>
              <a:t>单双缓冲区</a:t>
            </a:r>
          </a:p>
        </p:txBody>
      </p:sp>
    </p:spTree>
    <p:extLst>
      <p:ext uri="{BB962C8B-B14F-4D97-AF65-F5344CB8AC3E}">
        <p14:creationId xmlns:p14="http://schemas.microsoft.com/office/powerpoint/2010/main" val="337316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ED31E8-3AB2-CF6D-C59B-95E1FFB9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889" y="302665"/>
            <a:ext cx="8328479" cy="17856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376C18-907D-BB38-32B5-8D69FEC1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4593"/>
            <a:ext cx="12094257" cy="30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6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334ED3-8C53-461D-7D59-39E0D2B3A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0342605" cy="6874532"/>
          </a:xfrm>
        </p:spPr>
      </p:pic>
    </p:spTree>
    <p:extLst>
      <p:ext uri="{BB962C8B-B14F-4D97-AF65-F5344CB8AC3E}">
        <p14:creationId xmlns:p14="http://schemas.microsoft.com/office/powerpoint/2010/main" val="1814584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E61E31-F2ED-D651-1AFA-77586C56F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0544"/>
            <a:ext cx="12097265" cy="4752497"/>
          </a:xfrm>
        </p:spPr>
      </p:pic>
    </p:spTree>
    <p:extLst>
      <p:ext uri="{BB962C8B-B14F-4D97-AF65-F5344CB8AC3E}">
        <p14:creationId xmlns:p14="http://schemas.microsoft.com/office/powerpoint/2010/main" val="450960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D4DEF77-6B8A-2130-8B41-C97234A88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1994"/>
            <a:ext cx="12174230" cy="3427584"/>
          </a:xfrm>
        </p:spPr>
      </p:pic>
    </p:spTree>
    <p:extLst>
      <p:ext uri="{BB962C8B-B14F-4D97-AF65-F5344CB8AC3E}">
        <p14:creationId xmlns:p14="http://schemas.microsoft.com/office/powerpoint/2010/main" val="3409011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0A8704-126E-06AA-8416-7DF68094D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98" y="356536"/>
            <a:ext cx="11953216" cy="5228718"/>
          </a:xfrm>
        </p:spPr>
      </p:pic>
    </p:spTree>
    <p:extLst>
      <p:ext uri="{BB962C8B-B14F-4D97-AF65-F5344CB8AC3E}">
        <p14:creationId xmlns:p14="http://schemas.microsoft.com/office/powerpoint/2010/main" val="3772790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3EB962-3107-662A-CAE6-C959C9CF5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00" y="833499"/>
            <a:ext cx="11601283" cy="5419020"/>
          </a:xfrm>
        </p:spPr>
      </p:pic>
    </p:spTree>
    <p:extLst>
      <p:ext uri="{BB962C8B-B14F-4D97-AF65-F5344CB8AC3E}">
        <p14:creationId xmlns:p14="http://schemas.microsoft.com/office/powerpoint/2010/main" val="2427290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911B2-31FF-7E50-CA1C-6F947609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5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缓存与缓冲的区别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5404DB-9409-6524-A19C-6CB14CEBE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5546"/>
            <a:ext cx="12171643" cy="5219674"/>
          </a:xfrm>
        </p:spPr>
      </p:pic>
    </p:spTree>
    <p:extLst>
      <p:ext uri="{BB962C8B-B14F-4D97-AF65-F5344CB8AC3E}">
        <p14:creationId xmlns:p14="http://schemas.microsoft.com/office/powerpoint/2010/main" val="79132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08AD510-6723-36CE-55DD-A5C1CBFEFBD5}"/>
              </a:ext>
            </a:extLst>
          </p:cNvPr>
          <p:cNvSpPr txBox="1">
            <a:spLocks/>
          </p:cNvSpPr>
          <p:nvPr/>
        </p:nvSpPr>
        <p:spPr>
          <a:xfrm>
            <a:off x="882588" y="18167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CDDBB-EEB2-6845-A1DC-4E03398B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22"/>
            <a:ext cx="11659462" cy="65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3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43C41-E6EB-2D36-36F4-11C81834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11" y="0"/>
            <a:ext cx="10515600" cy="1325563"/>
          </a:xfrm>
        </p:spPr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C55DE4-42BB-A938-6732-C6F16FCD5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27" y="1087394"/>
            <a:ext cx="10515600" cy="5894173"/>
          </a:xfrm>
        </p:spPr>
        <p:txBody>
          <a:bodyPr>
            <a:normAutofit/>
          </a:bodyPr>
          <a:lstStyle/>
          <a:p>
            <a:r>
              <a:rPr lang="en-US" altLang="zh-CN" dirty="0"/>
              <a:t>2013.02 </a:t>
            </a:r>
            <a:r>
              <a:rPr lang="zh-CN" altLang="en-US" dirty="0"/>
              <a:t>请说明打印机是如何采用</a:t>
            </a:r>
            <a:r>
              <a:rPr lang="en-US" altLang="zh-CN" dirty="0" err="1"/>
              <a:t>SPOOLing</a:t>
            </a:r>
            <a:r>
              <a:rPr lang="zh-CN" altLang="en-US" dirty="0"/>
              <a:t>技术编程逻辑上的共享设备？</a:t>
            </a:r>
            <a:endParaRPr lang="en-US" altLang="zh-CN" dirty="0"/>
          </a:p>
          <a:p>
            <a:r>
              <a:rPr lang="en-US" altLang="zh-CN" dirty="0"/>
              <a:t>2015.05 </a:t>
            </a:r>
            <a:r>
              <a:rPr lang="zh-CN" altLang="en-US" dirty="0"/>
              <a:t>单缓冲区和双缓冲区的对比</a:t>
            </a:r>
            <a:endParaRPr lang="en-US" altLang="zh-CN" dirty="0"/>
          </a:p>
          <a:p>
            <a:r>
              <a:rPr lang="en-US" altLang="zh-CN" dirty="0"/>
              <a:t>2017.06 </a:t>
            </a:r>
            <a:r>
              <a:rPr lang="zh-CN" altLang="en-US" dirty="0"/>
              <a:t>为什么要引入缓冲</a:t>
            </a:r>
            <a:endParaRPr lang="en-US" altLang="zh-CN" dirty="0"/>
          </a:p>
          <a:p>
            <a:r>
              <a:rPr lang="en-US" altLang="zh-CN" dirty="0"/>
              <a:t>2017.08 </a:t>
            </a:r>
            <a:r>
              <a:rPr lang="zh-CN" altLang="en-US" dirty="0"/>
              <a:t>什么是</a:t>
            </a:r>
            <a:r>
              <a:rPr lang="en-US" altLang="zh-CN" dirty="0" err="1"/>
              <a:t>SPOOLing</a:t>
            </a:r>
            <a:r>
              <a:rPr lang="zh-CN" altLang="en-US" dirty="0"/>
              <a:t>技术？由哪几部分组成？</a:t>
            </a:r>
            <a:endParaRPr lang="en-US" altLang="zh-CN" dirty="0"/>
          </a:p>
          <a:p>
            <a:r>
              <a:rPr lang="en-US" altLang="zh-CN" dirty="0"/>
              <a:t>2018.07 </a:t>
            </a:r>
            <a:r>
              <a:rPr lang="zh-CN" altLang="en-US" dirty="0"/>
              <a:t>缓冲的作用 填空</a:t>
            </a:r>
            <a:endParaRPr lang="en-US" altLang="zh-CN" dirty="0"/>
          </a:p>
          <a:p>
            <a:r>
              <a:rPr lang="en-US" altLang="zh-CN" dirty="0"/>
              <a:t>2018.15 </a:t>
            </a:r>
            <a:r>
              <a:rPr lang="zh-CN" altLang="en-US" dirty="0"/>
              <a:t>虚拟设备和</a:t>
            </a:r>
            <a:r>
              <a:rPr lang="en-US" altLang="zh-CN" dirty="0" err="1"/>
              <a:t>SPOOLing</a:t>
            </a:r>
            <a:r>
              <a:rPr lang="zh-CN" altLang="en-US" dirty="0"/>
              <a:t>技术 填空</a:t>
            </a:r>
            <a:endParaRPr lang="en-US" altLang="zh-CN" dirty="0"/>
          </a:p>
          <a:p>
            <a:r>
              <a:rPr lang="en-US" altLang="zh-CN" dirty="0"/>
              <a:t>2018.16 </a:t>
            </a:r>
            <a:r>
              <a:rPr lang="zh-CN" altLang="en-US" dirty="0"/>
              <a:t>设备管理的目标是什么？设备管理包括哪些基本功能？</a:t>
            </a:r>
            <a:endParaRPr lang="en-US" altLang="zh-CN" dirty="0"/>
          </a:p>
          <a:p>
            <a:r>
              <a:rPr lang="en-US" altLang="zh-CN" dirty="0"/>
              <a:t>2019.06 </a:t>
            </a:r>
            <a:r>
              <a:rPr lang="zh-CN" altLang="en-US" dirty="0"/>
              <a:t>主存储器与外围设备之间的信息传递操作</a:t>
            </a:r>
            <a:endParaRPr lang="en-US" altLang="zh-CN" dirty="0"/>
          </a:p>
          <a:p>
            <a:r>
              <a:rPr lang="en-US" altLang="zh-CN" dirty="0"/>
              <a:t>2020.05 IO</a:t>
            </a:r>
            <a:r>
              <a:rPr lang="zh-CN" altLang="en-US" dirty="0"/>
              <a:t>子系统的层次结构</a:t>
            </a:r>
            <a:endParaRPr lang="en-US" altLang="zh-CN" dirty="0"/>
          </a:p>
          <a:p>
            <a:r>
              <a:rPr lang="en-US" altLang="zh-CN" dirty="0"/>
              <a:t>2021.12 </a:t>
            </a:r>
            <a:r>
              <a:rPr lang="zh-CN" altLang="en-US" dirty="0"/>
              <a:t>简述</a:t>
            </a:r>
            <a:r>
              <a:rPr lang="en-US" altLang="zh-CN" dirty="0"/>
              <a:t>DMA</a:t>
            </a:r>
            <a:r>
              <a:rPr lang="zh-CN" altLang="en-US" dirty="0"/>
              <a:t>方式的操作流程</a:t>
            </a:r>
          </a:p>
        </p:txBody>
      </p:sp>
    </p:spTree>
    <p:extLst>
      <p:ext uri="{BB962C8B-B14F-4D97-AF65-F5344CB8AC3E}">
        <p14:creationId xmlns:p14="http://schemas.microsoft.com/office/powerpoint/2010/main" val="19504080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B397-19D5-43F7-B0E9-5721605D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1"/>
            <a:ext cx="10515600" cy="778476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DEC14-54AE-181A-8B83-C66D3AF4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8" y="741405"/>
            <a:ext cx="10515600" cy="6030097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回看课本第六章 输入输出系统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1.</a:t>
            </a:r>
            <a:r>
              <a:rPr lang="zh-CN" altLang="en-US" dirty="0"/>
              <a:t>试说明</a:t>
            </a:r>
            <a:r>
              <a:rPr lang="en-US" altLang="zh-CN" dirty="0"/>
              <a:t>IO</a:t>
            </a:r>
            <a:r>
              <a:rPr lang="zh-CN" altLang="en-US" dirty="0"/>
              <a:t>系统的基本功能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简要说明</a:t>
            </a:r>
            <a:r>
              <a:rPr lang="en-US" altLang="zh-CN" dirty="0"/>
              <a:t>IO</a:t>
            </a:r>
            <a:r>
              <a:rPr lang="zh-CN" altLang="en-US" dirty="0"/>
              <a:t>软件四个层次的基本功能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设备无关性的基本含义是什么？为什么要设置该层？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试说明设备控制器的组成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为了实现</a:t>
            </a:r>
            <a:r>
              <a:rPr lang="en-US" altLang="zh-CN" dirty="0"/>
              <a:t>CPU</a:t>
            </a:r>
            <a:r>
              <a:rPr lang="zh-CN" altLang="en-US" dirty="0"/>
              <a:t>与设备控制器间的通信，设备控制器应该具有哪些功能？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对于中断源的两种处理方式分别用于哪种场合？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简要说明中断处理程序对中断进行处理的几个步骤。</a:t>
            </a:r>
            <a:endParaRPr lang="en-US" altLang="zh-CN" dirty="0"/>
          </a:p>
          <a:p>
            <a:r>
              <a:rPr lang="en-US" altLang="zh-CN" dirty="0"/>
              <a:t>8.</a:t>
            </a:r>
            <a:r>
              <a:rPr lang="zh-CN" altLang="en-US" dirty="0"/>
              <a:t>设备驱动程序通常需要完成哪些工作？</a:t>
            </a:r>
            <a:endParaRPr lang="en-US" altLang="zh-CN" dirty="0"/>
          </a:p>
          <a:p>
            <a:r>
              <a:rPr lang="en-US" altLang="zh-CN" dirty="0"/>
              <a:t>9.</a:t>
            </a:r>
            <a:r>
              <a:rPr lang="zh-CN" altLang="en-US" dirty="0"/>
              <a:t>试说明</a:t>
            </a:r>
            <a:r>
              <a:rPr lang="en-US" altLang="zh-CN" dirty="0"/>
              <a:t>I/0</a:t>
            </a:r>
            <a:r>
              <a:rPr lang="zh-CN" altLang="en-US" dirty="0"/>
              <a:t>控制发展的主要推动因素是什么？</a:t>
            </a:r>
            <a:endParaRPr lang="en-US" altLang="zh-CN" dirty="0"/>
          </a:p>
          <a:p>
            <a:r>
              <a:rPr lang="en-US" altLang="zh-CN" dirty="0"/>
              <a:t>10.</a:t>
            </a:r>
            <a:r>
              <a:rPr lang="zh-CN" altLang="en-US" dirty="0"/>
              <a:t>有哪几种</a:t>
            </a:r>
            <a:r>
              <a:rPr lang="en-US" altLang="zh-CN" dirty="0"/>
              <a:t>I/O</a:t>
            </a:r>
            <a:r>
              <a:rPr lang="zh-CN" altLang="en-US" dirty="0"/>
              <a:t>控制方式？各适用于何种场合？</a:t>
            </a:r>
            <a:endParaRPr lang="en-US" altLang="zh-CN" dirty="0"/>
          </a:p>
          <a:p>
            <a:r>
              <a:rPr lang="en-US" altLang="zh-CN" dirty="0"/>
              <a:t>11.</a:t>
            </a:r>
            <a:r>
              <a:rPr lang="zh-CN" altLang="en-US" dirty="0"/>
              <a:t> 试说明</a:t>
            </a:r>
            <a:r>
              <a:rPr lang="en-US" altLang="zh-CN" dirty="0"/>
              <a:t>DMA</a:t>
            </a:r>
            <a:r>
              <a:rPr lang="zh-CN" altLang="en-US" dirty="0"/>
              <a:t>的工作流程。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6023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A5326-40D7-82B3-442D-4B83EE33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5B5487-4150-AFB3-5F7D-0FC9F7C74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12.</a:t>
            </a:r>
            <a:r>
              <a:rPr lang="zh-CN" altLang="en-US" dirty="0"/>
              <a:t>何谓设备虚拟？实现设备虚拟式所依赖的关键技术是什么？</a:t>
            </a:r>
            <a:endParaRPr lang="en-US" altLang="zh-CN" dirty="0"/>
          </a:p>
          <a:p>
            <a:r>
              <a:rPr lang="en-US" altLang="zh-CN" dirty="0"/>
              <a:t>13.</a:t>
            </a:r>
            <a:r>
              <a:rPr lang="zh-CN" altLang="en-US" dirty="0"/>
              <a:t>假脱机系统向用户提供共享打印机的基本思想是什么？</a:t>
            </a:r>
            <a:endParaRPr lang="en-US" altLang="zh-CN" dirty="0"/>
          </a:p>
          <a:p>
            <a:r>
              <a:rPr lang="en-US" altLang="zh-CN" dirty="0"/>
              <a:t>14.</a:t>
            </a:r>
            <a:r>
              <a:rPr lang="zh-CN" altLang="en-US" dirty="0"/>
              <a:t>引入缓冲的主要原因是什么？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066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415A7-EA64-41EB-CD58-EB5D42B1D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3" y="259492"/>
            <a:ext cx="10515600" cy="6461168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隐藏物理设备的细节、与设备的无关性、提高处理机和</a:t>
            </a:r>
            <a:r>
              <a:rPr lang="en-US" altLang="zh-CN" dirty="0"/>
              <a:t>I/O</a:t>
            </a:r>
            <a:r>
              <a:rPr lang="zh-CN" altLang="en-US" dirty="0"/>
              <a:t>设备的利用率、对</a:t>
            </a:r>
            <a:r>
              <a:rPr lang="en-US" altLang="zh-CN" dirty="0"/>
              <a:t>I/O</a:t>
            </a:r>
            <a:r>
              <a:rPr lang="zh-CN" altLang="en-US" dirty="0"/>
              <a:t>设备进行控制、确保对设备的正确共享、错误处理</a:t>
            </a:r>
            <a:endParaRPr lang="en-US" altLang="zh-CN" dirty="0"/>
          </a:p>
          <a:p>
            <a:r>
              <a:rPr lang="en-US" altLang="zh-CN" dirty="0"/>
              <a:t>2.(1)</a:t>
            </a:r>
            <a:r>
              <a:rPr lang="zh-CN" altLang="en-US" dirty="0"/>
              <a:t>中断处理程序：用于保存被中断进程的</a:t>
            </a:r>
            <a:r>
              <a:rPr lang="en-US" altLang="zh-CN" dirty="0"/>
              <a:t>CPU</a:t>
            </a:r>
            <a:r>
              <a:rPr lang="zh-CN" altLang="en-US" dirty="0"/>
              <a:t>环境，转入相应的中断处理程序进行处理，处理完后恢复现场，并返回到被中断的进程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(2)</a:t>
            </a:r>
            <a:r>
              <a:rPr lang="zh-CN" altLang="en-US" dirty="0"/>
              <a:t>设备驱动程序：与硬件直接有关，用来具体实现系统对设备发出的操作指令，驱动</a:t>
            </a:r>
            <a:r>
              <a:rPr lang="en-US" altLang="zh-CN" dirty="0"/>
              <a:t>I/O</a:t>
            </a:r>
            <a:r>
              <a:rPr lang="zh-CN" altLang="en-US" dirty="0"/>
              <a:t>设备工作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(3)</a:t>
            </a:r>
            <a:r>
              <a:rPr lang="zh-CN" altLang="en-US" dirty="0"/>
              <a:t>设备独立性软件：用于实现用户程序与设备驱动器的统一接口、设备命令、设备保护，以及设备分配与释放等。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(4)</a:t>
            </a:r>
            <a:r>
              <a:rPr lang="zh-CN" altLang="en-US" dirty="0"/>
              <a:t>用户层</a:t>
            </a:r>
            <a:r>
              <a:rPr lang="en-US" altLang="zh-CN" dirty="0"/>
              <a:t>I/O</a:t>
            </a:r>
            <a:r>
              <a:rPr lang="zh-CN" altLang="en-US" dirty="0"/>
              <a:t>软件：用于实现用户与</a:t>
            </a:r>
            <a:r>
              <a:rPr lang="en-US" altLang="zh-CN" dirty="0"/>
              <a:t>I/O</a:t>
            </a:r>
            <a:r>
              <a:rPr lang="zh-CN" altLang="en-US" dirty="0"/>
              <a:t>设备交互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应用程序独立于具体使用的物理设备。为了实现设备独立性而引入了逻辑设备和物理设备两概念。在应用程序中，使用逻辑设备名称来请求使用某类设备；而系统在实际执行时，还必须使用物理设备名称。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为了提高</a:t>
            </a:r>
            <a:r>
              <a:rPr lang="en-US" altLang="zh-CN" dirty="0"/>
              <a:t>OS</a:t>
            </a:r>
            <a:r>
              <a:rPr lang="zh-CN" altLang="en-US" dirty="0"/>
              <a:t>的可适应性和可扩展性，在现代</a:t>
            </a:r>
            <a:r>
              <a:rPr lang="en-US" altLang="zh-CN" dirty="0"/>
              <a:t>OS</a:t>
            </a:r>
            <a:r>
              <a:rPr lang="zh-CN" altLang="en-US" dirty="0"/>
              <a:t>中都毫无例外地实现了设备独立性，也称设备无关性。</a:t>
            </a:r>
          </a:p>
        </p:txBody>
      </p:sp>
    </p:spTree>
    <p:extLst>
      <p:ext uri="{BB962C8B-B14F-4D97-AF65-F5344CB8AC3E}">
        <p14:creationId xmlns:p14="http://schemas.microsoft.com/office/powerpoint/2010/main" val="390965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9BACB3E-5050-0658-A5D6-31007FCF8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12" y="195080"/>
            <a:ext cx="10256447" cy="658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2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20DF84-0D14-85B7-D8C4-EA213F51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21" y="444843"/>
            <a:ext cx="10515600" cy="588040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见</a:t>
            </a:r>
            <a:r>
              <a:rPr lang="en-US" altLang="zh-CN" dirty="0"/>
              <a:t>PPT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见</a:t>
            </a:r>
            <a:r>
              <a:rPr lang="en-US" altLang="zh-CN" dirty="0"/>
              <a:t>PPT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）屏蔽（禁止</a:t>
            </a:r>
            <a:r>
              <a:rPr lang="en-US" altLang="zh-CN" dirty="0"/>
              <a:t>)</a:t>
            </a:r>
            <a:r>
              <a:rPr lang="zh-CN" altLang="en-US" dirty="0"/>
              <a:t>中断：当处理机正在处理一个中断时，将屏蔽掉所有的中断，直到处理机已处理完本次中断，再去检查是否有中断产生。所有中断按顺序处理，优点是简单，但不能用于实时性要求较高的中断请求。　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）嵌套中断：在设置了中断优先级的系统中，当同时有多个不同优先级的中断请求，</a:t>
            </a:r>
            <a:r>
              <a:rPr lang="en-US" altLang="zh-CN" dirty="0"/>
              <a:t>CPU</a:t>
            </a:r>
            <a:r>
              <a:rPr lang="zh-CN" altLang="en-US" dirty="0"/>
              <a:t>优先响应优先级最高的中断请求，高优先级的中断请求可以抢占正在运行的低优先级中断的处理机。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 （</a:t>
            </a:r>
            <a:r>
              <a:rPr lang="en-US" altLang="zh-CN" dirty="0"/>
              <a:t>1</a:t>
            </a:r>
            <a:r>
              <a:rPr lang="zh-CN" altLang="en-US" dirty="0"/>
              <a:t>）测定是否有未响应的中断信号（</a:t>
            </a:r>
            <a:r>
              <a:rPr lang="en-US" altLang="zh-CN" dirty="0"/>
              <a:t>2</a:t>
            </a:r>
            <a:r>
              <a:rPr lang="zh-CN" altLang="en-US" dirty="0"/>
              <a:t>）保护被中断进程的</a:t>
            </a:r>
            <a:r>
              <a:rPr lang="en-US" altLang="zh-CN" dirty="0"/>
              <a:t>CPU</a:t>
            </a:r>
            <a:r>
              <a:rPr lang="zh-CN" altLang="en-US" dirty="0"/>
              <a:t>环境。</a:t>
            </a:r>
            <a:r>
              <a:rPr lang="en-US" altLang="zh-CN" dirty="0"/>
              <a:t>(3)</a:t>
            </a:r>
            <a:r>
              <a:rPr lang="zh-CN" altLang="en-US" dirty="0"/>
              <a:t>转入相应的设备处理程序。</a:t>
            </a:r>
            <a:r>
              <a:rPr lang="en-US" altLang="zh-CN" dirty="0"/>
              <a:t>(4)</a:t>
            </a:r>
            <a:r>
              <a:rPr lang="zh-CN" altLang="en-US" dirty="0"/>
              <a:t>中断处理。</a:t>
            </a:r>
            <a:r>
              <a:rPr lang="en-US" altLang="zh-CN" dirty="0"/>
              <a:t>(5)</a:t>
            </a:r>
            <a:r>
              <a:rPr lang="zh-CN" altLang="en-US" dirty="0"/>
              <a:t>恢复</a:t>
            </a:r>
            <a:r>
              <a:rPr lang="en-US" altLang="zh-CN" dirty="0"/>
              <a:t>CPU</a:t>
            </a:r>
            <a:r>
              <a:rPr lang="zh-CN" altLang="en-US" dirty="0"/>
              <a:t>的现场并退出中断</a:t>
            </a:r>
            <a:endParaRPr lang="en-US" altLang="zh-CN" dirty="0"/>
          </a:p>
          <a:p>
            <a:r>
              <a:rPr lang="en-US" altLang="zh-CN" dirty="0"/>
              <a:t>8.</a:t>
            </a:r>
            <a:r>
              <a:rPr lang="zh-CN" altLang="en-US" dirty="0"/>
              <a:t>见</a:t>
            </a:r>
            <a:r>
              <a:rPr lang="en-US" altLang="zh-CN" dirty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580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44EED-339D-CAA2-266A-8555CC9A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27" y="333632"/>
            <a:ext cx="10515600" cy="6090466"/>
          </a:xfrm>
        </p:spPr>
        <p:txBody>
          <a:bodyPr/>
          <a:lstStyle/>
          <a:p>
            <a:r>
              <a:rPr lang="en-US" altLang="zh-CN" dirty="0"/>
              <a:t>9.</a:t>
            </a:r>
            <a:r>
              <a:rPr lang="zh-CN" altLang="en-US" dirty="0"/>
              <a:t>促使</a:t>
            </a:r>
            <a:r>
              <a:rPr lang="en-US" altLang="zh-CN" dirty="0"/>
              <a:t>I/0</a:t>
            </a:r>
            <a:r>
              <a:rPr lang="zh-CN" altLang="en-US" dirty="0"/>
              <a:t>控制不断发展的几个主要因素如下：（</a:t>
            </a:r>
            <a:r>
              <a:rPr lang="en-US" altLang="zh-CN" dirty="0"/>
              <a:t>1</a:t>
            </a:r>
            <a:r>
              <a:rPr lang="zh-CN" altLang="en-US" dirty="0"/>
              <a:t>）尽量减少</a:t>
            </a:r>
            <a:r>
              <a:rPr lang="en-US" altLang="zh-CN" dirty="0"/>
              <a:t>CPU</a:t>
            </a:r>
            <a:r>
              <a:rPr lang="zh-CN" altLang="en-US" dirty="0"/>
              <a:t>对</a:t>
            </a:r>
            <a:r>
              <a:rPr lang="en-US" altLang="zh-CN" dirty="0"/>
              <a:t>I/O</a:t>
            </a:r>
            <a:r>
              <a:rPr lang="zh-CN" altLang="en-US" dirty="0"/>
              <a:t>控制的干预，把</a:t>
            </a:r>
            <a:r>
              <a:rPr lang="en-US" altLang="zh-CN" dirty="0"/>
              <a:t>CPU</a:t>
            </a:r>
            <a:r>
              <a:rPr lang="zh-CN" altLang="en-US" dirty="0"/>
              <a:t>从繁杂的</a:t>
            </a:r>
            <a:r>
              <a:rPr lang="en-US" altLang="zh-CN" dirty="0"/>
              <a:t>I/O</a:t>
            </a:r>
            <a:r>
              <a:rPr lang="zh-CN" altLang="en-US" dirty="0"/>
              <a:t>控制中解脱出来，以便更多地去完成数据处理任务。（</a:t>
            </a:r>
            <a:r>
              <a:rPr lang="en-US" altLang="zh-CN" dirty="0"/>
              <a:t>2</a:t>
            </a:r>
            <a:r>
              <a:rPr lang="zh-CN" altLang="en-US" dirty="0"/>
              <a:t>）缓和</a:t>
            </a:r>
            <a:r>
              <a:rPr lang="en-US" altLang="zh-CN" dirty="0"/>
              <a:t>CPU</a:t>
            </a:r>
            <a:r>
              <a:rPr lang="zh-CN" altLang="en-US" dirty="0"/>
              <a:t>的高速性和设备的低速性之间速度不匹配的矛盾，以提高</a:t>
            </a:r>
            <a:r>
              <a:rPr lang="en-US" altLang="zh-CN" dirty="0"/>
              <a:t>CPU</a:t>
            </a:r>
            <a:r>
              <a:rPr lang="zh-CN" altLang="en-US" dirty="0"/>
              <a:t>的利用率和系统的吞吐量。（</a:t>
            </a:r>
            <a:r>
              <a:rPr lang="en-US" altLang="zh-CN" dirty="0"/>
              <a:t>3</a:t>
            </a:r>
            <a:r>
              <a:rPr lang="zh-CN" altLang="en-US" dirty="0"/>
              <a:t>）提高</a:t>
            </a:r>
            <a:r>
              <a:rPr lang="en-US" altLang="zh-CN" dirty="0"/>
              <a:t>CPU</a:t>
            </a:r>
            <a:r>
              <a:rPr lang="zh-CN" altLang="en-US" dirty="0"/>
              <a:t>和</a:t>
            </a:r>
            <a:r>
              <a:rPr lang="en-US" altLang="zh-CN" dirty="0"/>
              <a:t>I/O</a:t>
            </a:r>
            <a:r>
              <a:rPr lang="zh-CN" altLang="en-US" dirty="0"/>
              <a:t>设备操作的并行程度，使</a:t>
            </a:r>
            <a:r>
              <a:rPr lang="en-US" altLang="zh-CN" dirty="0"/>
              <a:t>CPU</a:t>
            </a:r>
            <a:r>
              <a:rPr lang="zh-CN" altLang="en-US" dirty="0"/>
              <a:t>和</a:t>
            </a:r>
            <a:r>
              <a:rPr lang="en-US" altLang="zh-CN" dirty="0"/>
              <a:t>I/O</a:t>
            </a:r>
            <a:r>
              <a:rPr lang="zh-CN" altLang="en-US" dirty="0"/>
              <a:t>设备都处于忙碌状态，从而提高整个系统的资源利用率和系统吞吐量。</a:t>
            </a:r>
            <a:endParaRPr lang="en-US" altLang="zh-CN" dirty="0"/>
          </a:p>
          <a:p>
            <a:r>
              <a:rPr lang="en-US" altLang="zh-CN" dirty="0"/>
              <a:t>10.</a:t>
            </a:r>
            <a:r>
              <a:rPr lang="zh-CN" altLang="en-US" dirty="0"/>
              <a:t>程序</a:t>
            </a:r>
            <a:r>
              <a:rPr lang="en-US" altLang="zh-CN" dirty="0"/>
              <a:t>I/O</a:t>
            </a:r>
            <a:r>
              <a:rPr lang="zh-CN" altLang="en-US" dirty="0"/>
              <a:t>方式：适用于早期的计算机系统中，并且是无中断的计算机系统；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中断驱动</a:t>
            </a:r>
            <a:r>
              <a:rPr lang="en-US" altLang="zh-CN" dirty="0"/>
              <a:t>I/O</a:t>
            </a:r>
            <a:r>
              <a:rPr lang="zh-CN" altLang="en-US" dirty="0"/>
              <a:t>控制方式：普遍用于现代的计算机系统中；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DMA I/O</a:t>
            </a:r>
            <a:r>
              <a:rPr lang="zh-CN" altLang="en-US" dirty="0"/>
              <a:t>控制方式：适用于</a:t>
            </a:r>
            <a:r>
              <a:rPr lang="en-US" altLang="zh-CN" dirty="0"/>
              <a:t>I/O</a:t>
            </a:r>
            <a:r>
              <a:rPr lang="zh-CN" altLang="en-US" dirty="0"/>
              <a:t>设备为块设备时在和主机进行数据交换的一种</a:t>
            </a:r>
            <a:r>
              <a:rPr lang="en-US" altLang="zh-CN" dirty="0"/>
              <a:t>I/O</a:t>
            </a:r>
            <a:r>
              <a:rPr lang="zh-CN" altLang="en-US" dirty="0"/>
              <a:t>控制方式；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通道控制方式：当</a:t>
            </a:r>
            <a:r>
              <a:rPr lang="en-US" altLang="zh-CN" dirty="0"/>
              <a:t>I/O</a:t>
            </a:r>
            <a:r>
              <a:rPr lang="zh-CN" altLang="en-US" dirty="0"/>
              <a:t>设备和主机进行数据交换是一组数据块时通常采用</a:t>
            </a:r>
            <a:r>
              <a:rPr lang="en-US" altLang="zh-CN" dirty="0"/>
              <a:t>I/O</a:t>
            </a:r>
            <a:r>
              <a:rPr lang="zh-CN" altLang="en-US" dirty="0"/>
              <a:t>通道控制方式，但此时要求系统必须配置相应的通道及通道控制器。</a:t>
            </a:r>
          </a:p>
        </p:txBody>
      </p:sp>
    </p:spTree>
    <p:extLst>
      <p:ext uri="{BB962C8B-B14F-4D97-AF65-F5344CB8AC3E}">
        <p14:creationId xmlns:p14="http://schemas.microsoft.com/office/powerpoint/2010/main" val="2003890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B1437-046E-6D19-61B8-ABC0A8B08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73" y="-1"/>
            <a:ext cx="10515600" cy="6944497"/>
          </a:xfrm>
        </p:spPr>
        <p:txBody>
          <a:bodyPr/>
          <a:lstStyle/>
          <a:p>
            <a:r>
              <a:rPr lang="en-US" altLang="zh-CN" dirty="0"/>
              <a:t>11.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12.</a:t>
            </a:r>
            <a:r>
              <a:rPr lang="zh-CN" altLang="en-US" dirty="0"/>
              <a:t>通过虚拟技术可将一台独占设备变换成若干台逻辑设备，供若干个用户（进程）同时使用，通常把这种经过虚拟技术处理后的设备称为虚拟设备。其实现所依赖的关键技术是</a:t>
            </a:r>
            <a:r>
              <a:rPr lang="en-US" altLang="zh-CN" dirty="0"/>
              <a:t>SPOOLING</a:t>
            </a:r>
            <a:r>
              <a:rPr lang="zh-CN" altLang="en-US" dirty="0"/>
              <a:t>技术。</a:t>
            </a:r>
            <a:endParaRPr lang="en-US" altLang="zh-CN" dirty="0"/>
          </a:p>
          <a:p>
            <a:r>
              <a:rPr lang="en-US" altLang="zh-CN" dirty="0"/>
              <a:t>13.</a:t>
            </a:r>
            <a:r>
              <a:rPr lang="zh-CN" altLang="en-US" dirty="0"/>
              <a:t>对每个用户而言，系统并非即时执行其程序输出数据的真实打印操作，而只是即时将数据输出到缓冲区，这时的数据并未真正被打印，只是让用户感觉系统已为他打印；真正的打印操作，是在打印机空闲且该打印任务在等待队列中已排到队首时进行的；以上过程是对用户屏蔽的，用户是不可见的。</a:t>
            </a:r>
            <a:endParaRPr lang="en-US" altLang="zh-CN" dirty="0"/>
          </a:p>
          <a:p>
            <a:r>
              <a:rPr lang="en-US" altLang="zh-CN" dirty="0"/>
              <a:t>14.</a:t>
            </a:r>
            <a:r>
              <a:rPr lang="zh-CN" altLang="en-US" dirty="0"/>
              <a:t>缓和</a:t>
            </a:r>
            <a:r>
              <a:rPr lang="en-US" altLang="zh-CN" dirty="0"/>
              <a:t>CPU</a:t>
            </a:r>
            <a:r>
              <a:rPr lang="zh-CN" altLang="en-US" dirty="0"/>
              <a:t>与</a:t>
            </a:r>
            <a:r>
              <a:rPr lang="en-US" altLang="zh-CN" dirty="0"/>
              <a:t>I/0</a:t>
            </a:r>
            <a:r>
              <a:rPr lang="zh-CN" altLang="en-US" dirty="0"/>
              <a:t>设备之间速度不匹配的矛盾；减少对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zh-CN" altLang="en-US"/>
              <a:t>中断频率；放宽</a:t>
            </a:r>
            <a:r>
              <a:rPr lang="zh-CN" altLang="en-US" dirty="0"/>
              <a:t>对中断响应时间</a:t>
            </a:r>
            <a:r>
              <a:rPr lang="zh-CN" altLang="en-US"/>
              <a:t>的限制；解决</a:t>
            </a:r>
            <a:r>
              <a:rPr lang="zh-CN" altLang="en-US" dirty="0"/>
              <a:t>数据力度不匹配的问题；提高</a:t>
            </a:r>
            <a:r>
              <a:rPr lang="en-US" altLang="zh-CN" dirty="0"/>
              <a:t>CPU</a:t>
            </a:r>
            <a:r>
              <a:rPr lang="zh-CN" altLang="en-US" dirty="0"/>
              <a:t>和</a:t>
            </a:r>
            <a:r>
              <a:rPr lang="en-US" altLang="zh-CN" dirty="0"/>
              <a:t>I/0</a:t>
            </a:r>
            <a:r>
              <a:rPr lang="zh-CN" altLang="en-US" dirty="0"/>
              <a:t>设备之间的并行性。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2D352-3433-6B27-E798-18137DA4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96" y="94340"/>
            <a:ext cx="10295512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7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CA757-97AC-CBAC-3B2B-7C5064114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4" y="123567"/>
            <a:ext cx="11106665" cy="5670336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整理</a:t>
            </a:r>
            <a:r>
              <a:rPr lang="zh-CN" altLang="en-US" dirty="0"/>
              <a:t>并</a:t>
            </a:r>
            <a:r>
              <a:rPr lang="zh-CN" altLang="en-US" dirty="0">
                <a:solidFill>
                  <a:srgbClr val="FF0000"/>
                </a:solidFill>
              </a:rPr>
              <a:t>回顾</a:t>
            </a:r>
            <a:r>
              <a:rPr lang="zh-CN" altLang="en-US" dirty="0"/>
              <a:t>重点概念（最近我也会做一个整合）</a:t>
            </a:r>
            <a:endParaRPr lang="en-US" altLang="zh-CN" dirty="0"/>
          </a:p>
          <a:p>
            <a:r>
              <a:rPr lang="zh-CN" altLang="en-US" dirty="0"/>
              <a:t>通过 </a:t>
            </a:r>
            <a:r>
              <a:rPr lang="zh-CN" altLang="en-US" dirty="0">
                <a:solidFill>
                  <a:srgbClr val="FF0000"/>
                </a:solidFill>
              </a:rPr>
              <a:t>目录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考纲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思维导图 </a:t>
            </a:r>
            <a:r>
              <a:rPr lang="zh-CN" altLang="en-US" dirty="0"/>
              <a:t>来回顾知识，检验自己是否掌握这些概念</a:t>
            </a:r>
            <a:endParaRPr lang="en-US" altLang="zh-CN" dirty="0"/>
          </a:p>
          <a:p>
            <a:r>
              <a:rPr lang="zh-CN" altLang="en-US" dirty="0"/>
              <a:t>回看王道课本（不止一遍）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EA5021-31F0-2FA3-ECCE-4D019A9B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925"/>
            <a:ext cx="8618967" cy="32768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F7C377-23D4-DEB6-6268-A38C2DE0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67" y="3880023"/>
            <a:ext cx="7767733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7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56FB0-F050-4F03-90F2-057318110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35" y="308919"/>
            <a:ext cx="10515600" cy="6462584"/>
          </a:xfrm>
        </p:spPr>
        <p:txBody>
          <a:bodyPr/>
          <a:lstStyle/>
          <a:p>
            <a:r>
              <a:rPr lang="zh-CN" altLang="en-US" dirty="0"/>
              <a:t>整理王道每节后面的小结问题（我也会总结整合）</a:t>
            </a:r>
            <a:endParaRPr lang="en-US" altLang="zh-CN" dirty="0"/>
          </a:p>
          <a:p>
            <a:r>
              <a:rPr lang="zh-CN" altLang="en-US" dirty="0"/>
              <a:t>强化课主要刷题，题目会从</a:t>
            </a:r>
            <a:r>
              <a:rPr lang="en-US" altLang="zh-CN" dirty="0">
                <a:solidFill>
                  <a:srgbClr val="FF0000"/>
                </a:solidFill>
              </a:rPr>
              <a:t>408</a:t>
            </a:r>
            <a:r>
              <a:rPr lang="zh-CN" altLang="en-US" dirty="0">
                <a:solidFill>
                  <a:srgbClr val="FF0000"/>
                </a:solidFill>
              </a:rPr>
              <a:t>真题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王道操作系统课本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王道习题册中节选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购买我们资料中的操作系统习题册自己作为练习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5AC651-1F99-CEBB-90FE-51E32E6B9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27"/>
          <a:stretch/>
        </p:blipFill>
        <p:spPr>
          <a:xfrm>
            <a:off x="0" y="2412671"/>
            <a:ext cx="10058400" cy="44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55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82F223-BDBD-8499-0AB6-0B0856972B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42" y="150685"/>
            <a:ext cx="10785802" cy="66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03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AFBD56-0AA9-E6E7-C202-948F0EE2C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0070"/>
            <a:ext cx="12192000" cy="4312504"/>
          </a:xfrm>
        </p:spPr>
      </p:pic>
    </p:spTree>
    <p:extLst>
      <p:ext uri="{BB962C8B-B14F-4D97-AF65-F5344CB8AC3E}">
        <p14:creationId xmlns:p14="http://schemas.microsoft.com/office/powerpoint/2010/main" val="374249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5E11D4-8EB9-684D-984E-2B53A8F74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27644"/>
            <a:ext cx="10305535" cy="603035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D8CB92-C4EE-755D-4CB4-5F7B741DFDF5}"/>
              </a:ext>
            </a:extLst>
          </p:cNvPr>
          <p:cNvSpPr txBox="1"/>
          <p:nvPr/>
        </p:nvSpPr>
        <p:spPr>
          <a:xfrm>
            <a:off x="358346" y="172995"/>
            <a:ext cx="7604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什么是中断处理程序？什么是设备驱动程序？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152830A-0299-C1E7-DBB0-4D40E4103804}"/>
              </a:ext>
            </a:extLst>
          </p:cNvPr>
          <p:cNvCxnSpPr>
            <a:cxnSpLocks/>
          </p:cNvCxnSpPr>
          <p:nvPr/>
        </p:nvCxnSpPr>
        <p:spPr>
          <a:xfrm>
            <a:off x="8291744" y="1882066"/>
            <a:ext cx="1961965" cy="710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5A1DC1-32A6-531E-FF1C-D251680AFBFF}"/>
              </a:ext>
            </a:extLst>
          </p:cNvPr>
          <p:cNvCxnSpPr>
            <a:cxnSpLocks/>
          </p:cNvCxnSpPr>
          <p:nvPr/>
        </p:nvCxnSpPr>
        <p:spPr>
          <a:xfrm>
            <a:off x="90256" y="2318551"/>
            <a:ext cx="101545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58C497A-108F-E182-F575-DECF6E16FD6C}"/>
              </a:ext>
            </a:extLst>
          </p:cNvPr>
          <p:cNvCxnSpPr>
            <a:cxnSpLocks/>
          </p:cNvCxnSpPr>
          <p:nvPr/>
        </p:nvCxnSpPr>
        <p:spPr>
          <a:xfrm>
            <a:off x="73980" y="2719526"/>
            <a:ext cx="101545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08350D5-104F-4BA3-D6B8-3BB5BF83AA68}"/>
              </a:ext>
            </a:extLst>
          </p:cNvPr>
          <p:cNvCxnSpPr>
            <a:cxnSpLocks/>
          </p:cNvCxnSpPr>
          <p:nvPr/>
        </p:nvCxnSpPr>
        <p:spPr>
          <a:xfrm>
            <a:off x="0" y="3084990"/>
            <a:ext cx="49892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EE6B61-2836-3E22-F424-72B21AB216C1}"/>
              </a:ext>
            </a:extLst>
          </p:cNvPr>
          <p:cNvCxnSpPr>
            <a:cxnSpLocks/>
          </p:cNvCxnSpPr>
          <p:nvPr/>
        </p:nvCxnSpPr>
        <p:spPr>
          <a:xfrm>
            <a:off x="2860090" y="3441576"/>
            <a:ext cx="73669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75A5764-3BFD-6AF8-FFA8-0A8661044CCB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0" y="3833673"/>
            <a:ext cx="10305535" cy="91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787206-4667-A5DE-9738-542C12BAC293}"/>
              </a:ext>
            </a:extLst>
          </p:cNvPr>
          <p:cNvCxnSpPr>
            <a:cxnSpLocks/>
          </p:cNvCxnSpPr>
          <p:nvPr/>
        </p:nvCxnSpPr>
        <p:spPr>
          <a:xfrm>
            <a:off x="0" y="4181382"/>
            <a:ext cx="5291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2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1287</Words>
  <Application>Microsoft Office PowerPoint</Application>
  <PresentationFormat>宽屏</PresentationFormat>
  <Paragraphs>78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8" baseType="lpstr">
      <vt:lpstr>等线</vt:lpstr>
      <vt:lpstr>等线 Light</vt:lpstr>
      <vt:lpstr>Arial</vt:lpstr>
      <vt:lpstr>Office 主题​​</vt:lpstr>
      <vt:lpstr>IO管理</vt:lpstr>
      <vt:lpstr>PowerPoint 演示文稿</vt:lpstr>
      <vt:lpstr>IO系统的层次结构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IO设备和设备控制器</vt:lpstr>
      <vt:lpstr>什么是设备控制器？主要功能是什么？</vt:lpstr>
      <vt:lpstr>PowerPoint 演示文稿</vt:lpstr>
      <vt:lpstr>PowerPoint 演示文稿</vt:lpstr>
      <vt:lpstr>设备控制器的组成</vt:lpstr>
      <vt:lpstr>PowerPoint 演示文稿</vt:lpstr>
      <vt:lpstr>PowerPoint 演示文稿</vt:lpstr>
      <vt:lpstr>中断向量表</vt:lpstr>
      <vt:lpstr>PowerPoint 演示文稿</vt:lpstr>
      <vt:lpstr>PowerPoint 演示文稿</vt:lpstr>
      <vt:lpstr>PowerPoint 演示文稿</vt:lpstr>
      <vt:lpstr>PowerPoint 演示文稿</vt:lpstr>
      <vt:lpstr>中断处理程序</vt:lpstr>
      <vt:lpstr>PowerPoint 演示文稿</vt:lpstr>
      <vt:lpstr>PowerPoint 演示文稿</vt:lpstr>
      <vt:lpstr>设备驱动程序</vt:lpstr>
      <vt:lpstr>PowerPoint 演示文稿</vt:lpstr>
      <vt:lpstr>IO设备的控制方式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设备独立性软件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SPOOLing技术的特点</vt:lpstr>
      <vt:lpstr>缓冲区管理</vt:lpstr>
      <vt:lpstr>为什么要引入缓冲 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缓存与缓冲的区别</vt:lpstr>
      <vt:lpstr>PowerPoint 演示文稿</vt:lpstr>
      <vt:lpstr>真题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晚风吹行舟</dc:creator>
  <cp:lastModifiedBy>晚风吹行舟</cp:lastModifiedBy>
  <cp:revision>337</cp:revision>
  <dcterms:created xsi:type="dcterms:W3CDTF">2022-08-09T15:06:41Z</dcterms:created>
  <dcterms:modified xsi:type="dcterms:W3CDTF">2022-09-14T03:34:38Z</dcterms:modified>
</cp:coreProperties>
</file>